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8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9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0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1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2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activeX/activeX1.xml" ContentType="application/vnd.ms-office.activeX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ppt/activeX/activeX2.xml" ContentType="application/vnd.ms-office.activeX+xml"/>
  <Override PartName="/ppt/activeX/activeX3.xml" ContentType="application/vnd.ms-office.activeX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7" r:id="rId2"/>
    <p:sldMasterId id="2147483715" r:id="rId3"/>
    <p:sldMasterId id="2147483733" r:id="rId4"/>
    <p:sldMasterId id="2147483751" r:id="rId5"/>
    <p:sldMasterId id="2147483769" r:id="rId6"/>
    <p:sldMasterId id="2147483787" r:id="rId7"/>
    <p:sldMasterId id="2147483805" r:id="rId8"/>
    <p:sldMasterId id="2147483823" r:id="rId9"/>
    <p:sldMasterId id="2147483841" r:id="rId10"/>
    <p:sldMasterId id="2147483859" r:id="rId11"/>
    <p:sldMasterId id="2147483877" r:id="rId12"/>
    <p:sldMasterId id="2147483895" r:id="rId13"/>
  </p:sldMasterIdLst>
  <p:notesMasterIdLst>
    <p:notesMasterId r:id="rId46"/>
  </p:notesMasterIdLst>
  <p:sldIdLst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269" r:id="rId26"/>
    <p:sldId id="270" r:id="rId27"/>
    <p:sldId id="289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302" r:id="rId41"/>
    <p:sldId id="285" r:id="rId42"/>
    <p:sldId id="286" r:id="rId43"/>
    <p:sldId id="287" r:id="rId44"/>
    <p:sldId id="288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C9EF712-4744-4E14-A547-717A8B8A9B2D}">
          <p14:sldIdLst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269"/>
            <p14:sldId id="270"/>
            <p14:sldId id="289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302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C"/>
    <a:srgbClr val="9F9FFF"/>
    <a:srgbClr val="D5D5FF"/>
    <a:srgbClr val="CCCCFF"/>
    <a:srgbClr val="9999FF"/>
    <a:srgbClr val="F1C3A1"/>
    <a:srgbClr val="3366FF"/>
    <a:srgbClr val="FFCC00"/>
    <a:srgbClr val="F38F21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50" y="3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863772-E4F4-485E-8617-BEF32BAF95C9}" type="doc">
      <dgm:prSet loTypeId="urn:microsoft.com/office/officeart/2005/8/layout/vProcess5" loCatId="process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867E47D5-3150-4D5A-9530-EC21B720B706}">
      <dgm:prSet phldrT="[Текст]"/>
      <dgm:spPr/>
      <dgm:t>
        <a:bodyPr/>
        <a:lstStyle/>
        <a:p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оставление проекта бюджета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9B86B9-D35F-4314-BCC9-C76CDF38B1DC}" type="parTrans" cxnId="{0EC789D5-4AF0-48CB-9EB0-0F8E62EEA404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AC2D7E7-60A6-4792-BC25-2D5ECE2BB779}" type="sibTrans" cxnId="{0EC789D5-4AF0-48CB-9EB0-0F8E62EEA404}">
      <dgm:prSet/>
      <dgm:spPr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A7CB2F1-CE39-4473-BDAA-9A5A860D4EA3}">
      <dgm:prSet phldrT="[Текст]"/>
      <dgm:spPr/>
      <dgm:t>
        <a:bodyPr/>
        <a:lstStyle/>
        <a:p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ассмотрение и утверждение бюджета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E915C4-B111-4C3B-971B-B2C868CE88B1}" type="parTrans" cxnId="{C4AD23A7-204D-458D-9600-94AA0F22F5BD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51E1123-8460-420E-BF3F-9E44CB09DA5A}" type="sibTrans" cxnId="{C4AD23A7-204D-458D-9600-94AA0F22F5BD}">
      <dgm:prSet/>
      <dgm:spPr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5FFFD5A-B5E4-4812-B7E8-E6A9CEEB7D85}">
      <dgm:prSet phldrT="[Текст]"/>
      <dgm:spPr/>
      <dgm:t>
        <a:bodyPr/>
        <a:lstStyle/>
        <a:p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сполнение бюджета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926F3C-A102-4D39-AAE1-F43DE5F1CBDD}" type="parTrans" cxnId="{5B2C4274-C0E7-4061-9348-91D2F31F5AB8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CF28761-43D6-4BB1-9D8F-C66522C63FFA}" type="sibTrans" cxnId="{5B2C4274-C0E7-4061-9348-91D2F31F5AB8}">
      <dgm:prSet/>
      <dgm:spPr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FD3E71D-83E8-49F2-94A2-7E9030EB9D56}">
      <dgm:prSet phldrT="[Текст]"/>
      <dgm:spPr/>
      <dgm:t>
        <a:bodyPr/>
        <a:lstStyle/>
        <a:p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онтроль за исполнением бюджета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5B95A6-AD29-428E-B4DD-344D22FBE678}" type="parTrans" cxnId="{9A0D9EDB-AE86-4EA8-9C86-00FC05E90D65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2F0CABB-BDE6-4DBB-AB07-35D75A59F95C}" type="sibTrans" cxnId="{9A0D9EDB-AE86-4EA8-9C86-00FC05E90D65}">
      <dgm:prSet/>
      <dgm:spPr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473AB2D-88DC-418C-8F19-0FB10366B5ED}">
      <dgm:prSet phldrT="[Текст]"/>
      <dgm:spPr/>
      <dgm:t>
        <a:bodyPr/>
        <a:lstStyle/>
        <a:p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тверждение бюджетной отчетности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D151F3-45D3-4616-8CE7-373EFAE59410}" type="parTrans" cxnId="{498BA22F-40E0-40A8-81CA-5E533368FC99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15B9C91-CEC4-493C-AF3E-389672D58445}" type="sibTrans" cxnId="{498BA22F-40E0-40A8-81CA-5E533368FC99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14186F2-7925-444E-B5D2-549C99DF3902}" type="pres">
      <dgm:prSet presAssocID="{0F863772-E4F4-485E-8617-BEF32BAF95C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F6E72B-7DAF-4C6D-854A-1EB67F381031}" type="pres">
      <dgm:prSet presAssocID="{0F863772-E4F4-485E-8617-BEF32BAF95C9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A187C9FB-9D87-4D10-8856-4728CC528034}" type="pres">
      <dgm:prSet presAssocID="{0F863772-E4F4-485E-8617-BEF32BAF95C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20CAA-6B36-444F-84FB-F5FD84A00BE3}" type="pres">
      <dgm:prSet presAssocID="{0F863772-E4F4-485E-8617-BEF32BAF95C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79385-290F-4641-96F5-A47DC5E95E0B}" type="pres">
      <dgm:prSet presAssocID="{0F863772-E4F4-485E-8617-BEF32BAF95C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AFA12-1E86-4BD4-B4A2-4D3001DD626B}" type="pres">
      <dgm:prSet presAssocID="{0F863772-E4F4-485E-8617-BEF32BAF95C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F475C-4F7C-4C7D-87C1-B5D62EFED5DE}" type="pres">
      <dgm:prSet presAssocID="{0F863772-E4F4-485E-8617-BEF32BAF95C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E700C-A15D-48EE-95A6-500CC3963EFA}" type="pres">
      <dgm:prSet presAssocID="{0F863772-E4F4-485E-8617-BEF32BAF95C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65DD1-0201-422C-B0A5-BBFA19B997BB}" type="pres">
      <dgm:prSet presAssocID="{0F863772-E4F4-485E-8617-BEF32BAF95C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8170B-5F86-4BA5-87B5-1D06BB1F96AB}" type="pres">
      <dgm:prSet presAssocID="{0F863772-E4F4-485E-8617-BEF32BAF95C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BBB5F-FFA7-47C8-8E30-8DB59DC8D52B}" type="pres">
      <dgm:prSet presAssocID="{0F863772-E4F4-485E-8617-BEF32BAF95C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FBF1E-358E-40D8-9582-7A5B56A54CB9}" type="pres">
      <dgm:prSet presAssocID="{0F863772-E4F4-485E-8617-BEF32BAF95C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47DDE-F337-4BCF-B560-0FE4423F1F7B}" type="pres">
      <dgm:prSet presAssocID="{0F863772-E4F4-485E-8617-BEF32BAF95C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28AEF-48EC-4B69-A946-D7D5E21A714E}" type="pres">
      <dgm:prSet presAssocID="{0F863772-E4F4-485E-8617-BEF32BAF95C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529DD-E946-494C-BD16-6EFCFAC7F658}" type="pres">
      <dgm:prSet presAssocID="{0F863772-E4F4-485E-8617-BEF32BAF95C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33F79-4B59-46C0-A55E-D93372E7AB1B}" type="pres">
      <dgm:prSet presAssocID="{0F863772-E4F4-485E-8617-BEF32BAF95C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8FB717-51E4-46BF-B12B-0254081C1B51}" type="presOf" srcId="{351E1123-8460-420E-BF3F-9E44CB09DA5A}" destId="{74265DD1-0201-422C-B0A5-BBFA19B997BB}" srcOrd="0" destOrd="0" presId="urn:microsoft.com/office/officeart/2005/8/layout/vProcess5"/>
    <dgm:cxn modelId="{44B2DAEB-6844-40EA-BD45-4F892BD9C2BD}" type="presOf" srcId="{BA7CB2F1-CE39-4473-BDAA-9A5A860D4EA3}" destId="{E0120CAA-6B36-444F-84FB-F5FD84A00BE3}" srcOrd="0" destOrd="0" presId="urn:microsoft.com/office/officeart/2005/8/layout/vProcess5"/>
    <dgm:cxn modelId="{6BC501FE-7E70-4FC6-84D2-F3852A98B3C3}" type="presOf" srcId="{5FD3E71D-83E8-49F2-94A2-7E9030EB9D56}" destId="{998529DD-E946-494C-BD16-6EFCFAC7F658}" srcOrd="1" destOrd="0" presId="urn:microsoft.com/office/officeart/2005/8/layout/vProcess5"/>
    <dgm:cxn modelId="{8D661327-AC9F-4EC9-9151-FAF72F7206CB}" type="presOf" srcId="{867E47D5-3150-4D5A-9530-EC21B720B706}" destId="{A187C9FB-9D87-4D10-8856-4728CC528034}" srcOrd="0" destOrd="0" presId="urn:microsoft.com/office/officeart/2005/8/layout/vProcess5"/>
    <dgm:cxn modelId="{9A0D9EDB-AE86-4EA8-9C86-00FC05E90D65}" srcId="{0F863772-E4F4-485E-8617-BEF32BAF95C9}" destId="{5FD3E71D-83E8-49F2-94A2-7E9030EB9D56}" srcOrd="3" destOrd="0" parTransId="{215B95A6-AD29-428E-B4DD-344D22FBE678}" sibTransId="{62F0CABB-BDE6-4DBB-AB07-35D75A59F95C}"/>
    <dgm:cxn modelId="{B2DC68FD-BF08-4C4D-AFD9-1784B8BCFEA8}" type="presOf" srcId="{1473AB2D-88DC-418C-8F19-0FB10366B5ED}" destId="{8A133F79-4B59-46C0-A55E-D93372E7AB1B}" srcOrd="1" destOrd="0" presId="urn:microsoft.com/office/officeart/2005/8/layout/vProcess5"/>
    <dgm:cxn modelId="{1EC7FB87-A6E8-4D77-B258-15D96DD203D1}" type="presOf" srcId="{15FFFD5A-B5E4-4812-B7E8-E6A9CEEB7D85}" destId="{5ED79385-290F-4641-96F5-A47DC5E95E0B}" srcOrd="0" destOrd="0" presId="urn:microsoft.com/office/officeart/2005/8/layout/vProcess5"/>
    <dgm:cxn modelId="{0EC789D5-4AF0-48CB-9EB0-0F8E62EEA404}" srcId="{0F863772-E4F4-485E-8617-BEF32BAF95C9}" destId="{867E47D5-3150-4D5A-9530-EC21B720B706}" srcOrd="0" destOrd="0" parTransId="{B79B86B9-D35F-4314-BCC9-C76CDF38B1DC}" sibTransId="{1AC2D7E7-60A6-4792-BC25-2D5ECE2BB779}"/>
    <dgm:cxn modelId="{BF3A7D16-449B-44C3-A345-2F8855678A9E}" type="presOf" srcId="{0F863772-E4F4-485E-8617-BEF32BAF95C9}" destId="{E14186F2-7925-444E-B5D2-549C99DF3902}" srcOrd="0" destOrd="0" presId="urn:microsoft.com/office/officeart/2005/8/layout/vProcess5"/>
    <dgm:cxn modelId="{694D41D6-59BE-4AF7-A2A8-ABEA7AC56ACA}" type="presOf" srcId="{867E47D5-3150-4D5A-9530-EC21B720B706}" destId="{8B6FBF1E-358E-40D8-9582-7A5B56A54CB9}" srcOrd="1" destOrd="0" presId="urn:microsoft.com/office/officeart/2005/8/layout/vProcess5"/>
    <dgm:cxn modelId="{FB36FCD9-0676-4EFB-B7BE-7401855A5331}" type="presOf" srcId="{BA7CB2F1-CE39-4473-BDAA-9A5A860D4EA3}" destId="{6C547DDE-F337-4BCF-B560-0FE4423F1F7B}" srcOrd="1" destOrd="0" presId="urn:microsoft.com/office/officeart/2005/8/layout/vProcess5"/>
    <dgm:cxn modelId="{83E1D5AF-0AF8-4D14-9A25-1D9AA57DC538}" type="presOf" srcId="{5FD3E71D-83E8-49F2-94A2-7E9030EB9D56}" destId="{590AFA12-1E86-4BD4-B4A2-4D3001DD626B}" srcOrd="0" destOrd="0" presId="urn:microsoft.com/office/officeart/2005/8/layout/vProcess5"/>
    <dgm:cxn modelId="{278158B2-383E-4D0E-B249-B184A8507141}" type="presOf" srcId="{15FFFD5A-B5E4-4812-B7E8-E6A9CEEB7D85}" destId="{41828AEF-48EC-4B69-A946-D7D5E21A714E}" srcOrd="1" destOrd="0" presId="urn:microsoft.com/office/officeart/2005/8/layout/vProcess5"/>
    <dgm:cxn modelId="{F6BC8434-3C14-4E0F-80A2-6F7B06B6D362}" type="presOf" srcId="{62F0CABB-BDE6-4DBB-AB07-35D75A59F95C}" destId="{CE9BBB5F-FFA7-47C8-8E30-8DB59DC8D52B}" srcOrd="0" destOrd="0" presId="urn:microsoft.com/office/officeart/2005/8/layout/vProcess5"/>
    <dgm:cxn modelId="{DE2187B9-51E7-4AA4-BD57-957D0EA2CCA8}" type="presOf" srcId="{7CF28761-43D6-4BB1-9D8F-C66522C63FFA}" destId="{EDC8170B-5F86-4BA5-87B5-1D06BB1F96AB}" srcOrd="0" destOrd="0" presId="urn:microsoft.com/office/officeart/2005/8/layout/vProcess5"/>
    <dgm:cxn modelId="{5B2C4274-C0E7-4061-9348-91D2F31F5AB8}" srcId="{0F863772-E4F4-485E-8617-BEF32BAF95C9}" destId="{15FFFD5A-B5E4-4812-B7E8-E6A9CEEB7D85}" srcOrd="2" destOrd="0" parTransId="{2D926F3C-A102-4D39-AAE1-F43DE5F1CBDD}" sibTransId="{7CF28761-43D6-4BB1-9D8F-C66522C63FFA}"/>
    <dgm:cxn modelId="{C4AD23A7-204D-458D-9600-94AA0F22F5BD}" srcId="{0F863772-E4F4-485E-8617-BEF32BAF95C9}" destId="{BA7CB2F1-CE39-4473-BDAA-9A5A860D4EA3}" srcOrd="1" destOrd="0" parTransId="{53E915C4-B111-4C3B-971B-B2C868CE88B1}" sibTransId="{351E1123-8460-420E-BF3F-9E44CB09DA5A}"/>
    <dgm:cxn modelId="{2FF86286-5927-4705-90E1-40F44216744F}" type="presOf" srcId="{1473AB2D-88DC-418C-8F19-0FB10366B5ED}" destId="{E01F475C-4F7C-4C7D-87C1-B5D62EFED5DE}" srcOrd="0" destOrd="0" presId="urn:microsoft.com/office/officeart/2005/8/layout/vProcess5"/>
    <dgm:cxn modelId="{2AFEA826-3F14-43FF-918A-D52612D809F0}" type="presOf" srcId="{1AC2D7E7-60A6-4792-BC25-2D5ECE2BB779}" destId="{29AE700C-A15D-48EE-95A6-500CC3963EFA}" srcOrd="0" destOrd="0" presId="urn:microsoft.com/office/officeart/2005/8/layout/vProcess5"/>
    <dgm:cxn modelId="{498BA22F-40E0-40A8-81CA-5E533368FC99}" srcId="{0F863772-E4F4-485E-8617-BEF32BAF95C9}" destId="{1473AB2D-88DC-418C-8F19-0FB10366B5ED}" srcOrd="4" destOrd="0" parTransId="{35D151F3-45D3-4616-8CE7-373EFAE59410}" sibTransId="{415B9C91-CEC4-493C-AF3E-389672D58445}"/>
    <dgm:cxn modelId="{4AF18F0E-0E31-4828-B57A-525470D833DF}" type="presParOf" srcId="{E14186F2-7925-444E-B5D2-549C99DF3902}" destId="{E7F6E72B-7DAF-4C6D-854A-1EB67F381031}" srcOrd="0" destOrd="0" presId="urn:microsoft.com/office/officeart/2005/8/layout/vProcess5"/>
    <dgm:cxn modelId="{057A3258-3B08-4319-8233-7D6DDA61D59C}" type="presParOf" srcId="{E14186F2-7925-444E-B5D2-549C99DF3902}" destId="{A187C9FB-9D87-4D10-8856-4728CC528034}" srcOrd="1" destOrd="0" presId="urn:microsoft.com/office/officeart/2005/8/layout/vProcess5"/>
    <dgm:cxn modelId="{4DDE9C7F-830B-47DE-A323-CB6110F1DD7D}" type="presParOf" srcId="{E14186F2-7925-444E-B5D2-549C99DF3902}" destId="{E0120CAA-6B36-444F-84FB-F5FD84A00BE3}" srcOrd="2" destOrd="0" presId="urn:microsoft.com/office/officeart/2005/8/layout/vProcess5"/>
    <dgm:cxn modelId="{BC5BD0BD-91AE-47F8-9FA3-C269214DA0CD}" type="presParOf" srcId="{E14186F2-7925-444E-B5D2-549C99DF3902}" destId="{5ED79385-290F-4641-96F5-A47DC5E95E0B}" srcOrd="3" destOrd="0" presId="urn:microsoft.com/office/officeart/2005/8/layout/vProcess5"/>
    <dgm:cxn modelId="{8B3B83D7-0B8F-4970-A609-E8605F56DA45}" type="presParOf" srcId="{E14186F2-7925-444E-B5D2-549C99DF3902}" destId="{590AFA12-1E86-4BD4-B4A2-4D3001DD626B}" srcOrd="4" destOrd="0" presId="urn:microsoft.com/office/officeart/2005/8/layout/vProcess5"/>
    <dgm:cxn modelId="{ABC9C5F2-66B6-49C7-A1E4-AB315A4AF53A}" type="presParOf" srcId="{E14186F2-7925-444E-B5D2-549C99DF3902}" destId="{E01F475C-4F7C-4C7D-87C1-B5D62EFED5DE}" srcOrd="5" destOrd="0" presId="urn:microsoft.com/office/officeart/2005/8/layout/vProcess5"/>
    <dgm:cxn modelId="{89D02646-8445-43C0-96B9-4A98CDBBC00C}" type="presParOf" srcId="{E14186F2-7925-444E-B5D2-549C99DF3902}" destId="{29AE700C-A15D-48EE-95A6-500CC3963EFA}" srcOrd="6" destOrd="0" presId="urn:microsoft.com/office/officeart/2005/8/layout/vProcess5"/>
    <dgm:cxn modelId="{DB041448-F81A-4449-B277-E6DA54043E2C}" type="presParOf" srcId="{E14186F2-7925-444E-B5D2-549C99DF3902}" destId="{74265DD1-0201-422C-B0A5-BBFA19B997BB}" srcOrd="7" destOrd="0" presId="urn:microsoft.com/office/officeart/2005/8/layout/vProcess5"/>
    <dgm:cxn modelId="{52935D6C-6EAB-4F5F-97EC-7DDF854D7A1A}" type="presParOf" srcId="{E14186F2-7925-444E-B5D2-549C99DF3902}" destId="{EDC8170B-5F86-4BA5-87B5-1D06BB1F96AB}" srcOrd="8" destOrd="0" presId="urn:microsoft.com/office/officeart/2005/8/layout/vProcess5"/>
    <dgm:cxn modelId="{68A25075-5B49-4AFD-A6BA-E8CC43027BE5}" type="presParOf" srcId="{E14186F2-7925-444E-B5D2-549C99DF3902}" destId="{CE9BBB5F-FFA7-47C8-8E30-8DB59DC8D52B}" srcOrd="9" destOrd="0" presId="urn:microsoft.com/office/officeart/2005/8/layout/vProcess5"/>
    <dgm:cxn modelId="{2D0497E1-8C24-4045-8141-7865AA1400B6}" type="presParOf" srcId="{E14186F2-7925-444E-B5D2-549C99DF3902}" destId="{8B6FBF1E-358E-40D8-9582-7A5B56A54CB9}" srcOrd="10" destOrd="0" presId="urn:microsoft.com/office/officeart/2005/8/layout/vProcess5"/>
    <dgm:cxn modelId="{E2C73C64-177E-493C-8D4B-E5C2EE44ABD6}" type="presParOf" srcId="{E14186F2-7925-444E-B5D2-549C99DF3902}" destId="{6C547DDE-F337-4BCF-B560-0FE4423F1F7B}" srcOrd="11" destOrd="0" presId="urn:microsoft.com/office/officeart/2005/8/layout/vProcess5"/>
    <dgm:cxn modelId="{6CD40C39-0906-43C8-8D84-F9FBB36AB411}" type="presParOf" srcId="{E14186F2-7925-444E-B5D2-549C99DF3902}" destId="{41828AEF-48EC-4B69-A946-D7D5E21A714E}" srcOrd="12" destOrd="0" presId="urn:microsoft.com/office/officeart/2005/8/layout/vProcess5"/>
    <dgm:cxn modelId="{22C5DF96-7BD4-4C56-8655-2DC46F8636BA}" type="presParOf" srcId="{E14186F2-7925-444E-B5D2-549C99DF3902}" destId="{998529DD-E946-494C-BD16-6EFCFAC7F658}" srcOrd="13" destOrd="0" presId="urn:microsoft.com/office/officeart/2005/8/layout/vProcess5"/>
    <dgm:cxn modelId="{A9FB61C5-8126-4BED-994B-E97B7615A810}" type="presParOf" srcId="{E14186F2-7925-444E-B5D2-549C99DF3902}" destId="{8A133F79-4B59-46C0-A55E-D93372E7AB1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863772-E4F4-485E-8617-BEF32BAF95C9}" type="doc">
      <dgm:prSet loTypeId="urn:microsoft.com/office/officeart/2005/8/layout/vProcess5" loCatId="process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867E47D5-3150-4D5A-9530-EC21B720B706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функционирования Главы муниципального образования и местной администрации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32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188,6 тыс. рублей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9B86B9-D35F-4314-BCC9-C76CDF38B1DC}" type="parTrans" cxnId="{0EC789D5-4AF0-48CB-9EB0-0F8E62EEA404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AC2D7E7-60A6-4792-BC25-2D5ECE2BB779}" type="sibTrans" cxnId="{0EC789D5-4AF0-48CB-9EB0-0F8E62EEA404}">
      <dgm:prSet/>
      <dgm:spPr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A7CB2F1-CE39-4473-BDAA-9A5A860D4EA3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Резервный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фонд Администрации местного самоуправления Моздокского городского поселения  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1 500,0 тыс. рублей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E915C4-B111-4C3B-971B-B2C868CE88B1}" type="parTrans" cxnId="{C4AD23A7-204D-458D-9600-94AA0F22F5BD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51E1123-8460-420E-BF3F-9E44CB09DA5A}" type="sibTrans" cxnId="{C4AD23A7-204D-458D-9600-94AA0F22F5BD}">
      <dgm:prSet/>
      <dgm:spPr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5FFFD5A-B5E4-4812-B7E8-E6A9CEEB7D85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Другие общегосударственные вопросы 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2 778,4 тыс. рублей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926F3C-A102-4D39-AAE1-F43DE5F1CBDD}" type="parTrans" cxnId="{5B2C4274-C0E7-4061-9348-91D2F31F5AB8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CF28761-43D6-4BB1-9D8F-C66522C63FFA}" type="sibTrans" cxnId="{5B2C4274-C0E7-4061-9348-91D2F31F5AB8}">
      <dgm:prSet/>
      <dgm:spPr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14186F2-7925-444E-B5D2-549C99DF3902}" type="pres">
      <dgm:prSet presAssocID="{0F863772-E4F4-485E-8617-BEF32BAF95C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F6E72B-7DAF-4C6D-854A-1EB67F381031}" type="pres">
      <dgm:prSet presAssocID="{0F863772-E4F4-485E-8617-BEF32BAF95C9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BF1EFCA6-84C7-44D3-B534-C4063B6284F2}" type="pres">
      <dgm:prSet presAssocID="{0F863772-E4F4-485E-8617-BEF32BAF95C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CCD28-9A8D-431F-9F03-EC78769573C1}" type="pres">
      <dgm:prSet presAssocID="{0F863772-E4F4-485E-8617-BEF32BAF95C9}" presName="ThreeNodes_2" presStyleLbl="node1" presStyleIdx="1" presStyleCnt="3" custLinFactNeighborX="327" custLinFactNeighborY="-3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9EA78-B1A5-4705-ACE5-B1575200BF2A}" type="pres">
      <dgm:prSet presAssocID="{0F863772-E4F4-485E-8617-BEF32BAF95C9}" presName="ThreeNodes_3" presStyleLbl="node1" presStyleIdx="2" presStyleCnt="3" custLinFactNeighborX="-859" custLinFactNeighborY="-4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F0FAD-2795-452E-9583-2A2E62B14795}" type="pres">
      <dgm:prSet presAssocID="{0F863772-E4F4-485E-8617-BEF32BAF95C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05C008-188F-47FC-9B8C-3A8091F494AD}" type="pres">
      <dgm:prSet presAssocID="{0F863772-E4F4-485E-8617-BEF32BAF95C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3BB5D-29AD-47CA-BDD7-6E5C6E33E98E}" type="pres">
      <dgm:prSet presAssocID="{0F863772-E4F4-485E-8617-BEF32BAF95C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E5BE6-2515-4DC3-9481-B4F6FEAFA2F7}" type="pres">
      <dgm:prSet presAssocID="{0F863772-E4F4-485E-8617-BEF32BAF95C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6FAC8-B3E1-4107-A412-0A43FE36BE01}" type="pres">
      <dgm:prSet presAssocID="{0F863772-E4F4-485E-8617-BEF32BAF95C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B5E4FB-8445-40CB-9BD7-BFC33254F835}" type="presOf" srcId="{15FFFD5A-B5E4-4812-B7E8-E6A9CEEB7D85}" destId="{DE46FAC8-B3E1-4107-A412-0A43FE36BE01}" srcOrd="1" destOrd="0" presId="urn:microsoft.com/office/officeart/2005/8/layout/vProcess5"/>
    <dgm:cxn modelId="{6D21566A-CC0C-4F17-AC17-EF3F65CAB30C}" type="presOf" srcId="{BA7CB2F1-CE39-4473-BDAA-9A5A860D4EA3}" destId="{308E5BE6-2515-4DC3-9481-B4F6FEAFA2F7}" srcOrd="1" destOrd="0" presId="urn:microsoft.com/office/officeart/2005/8/layout/vProcess5"/>
    <dgm:cxn modelId="{0EC789D5-4AF0-48CB-9EB0-0F8E62EEA404}" srcId="{0F863772-E4F4-485E-8617-BEF32BAF95C9}" destId="{867E47D5-3150-4D5A-9530-EC21B720B706}" srcOrd="0" destOrd="0" parTransId="{B79B86B9-D35F-4314-BCC9-C76CDF38B1DC}" sibTransId="{1AC2D7E7-60A6-4792-BC25-2D5ECE2BB779}"/>
    <dgm:cxn modelId="{B92C16D1-4DA0-405A-9B55-3030C418A93E}" type="presOf" srcId="{1AC2D7E7-60A6-4792-BC25-2D5ECE2BB779}" destId="{F3BF0FAD-2795-452E-9583-2A2E62B14795}" srcOrd="0" destOrd="0" presId="urn:microsoft.com/office/officeart/2005/8/layout/vProcess5"/>
    <dgm:cxn modelId="{E3DF674F-2F63-4F5C-B397-44EA3B41EBD2}" type="presOf" srcId="{15FFFD5A-B5E4-4812-B7E8-E6A9CEEB7D85}" destId="{54B9EA78-B1A5-4705-ACE5-B1575200BF2A}" srcOrd="0" destOrd="0" presId="urn:microsoft.com/office/officeart/2005/8/layout/vProcess5"/>
    <dgm:cxn modelId="{BF72772F-9D24-4A45-94B2-FE01EDADFFCA}" type="presOf" srcId="{0F863772-E4F4-485E-8617-BEF32BAF95C9}" destId="{E14186F2-7925-444E-B5D2-549C99DF3902}" srcOrd="0" destOrd="0" presId="urn:microsoft.com/office/officeart/2005/8/layout/vProcess5"/>
    <dgm:cxn modelId="{8B351AF8-31FE-4482-A73D-3127B391A373}" type="presOf" srcId="{867E47D5-3150-4D5A-9530-EC21B720B706}" destId="{CD23BB5D-29AD-47CA-BDD7-6E5C6E33E98E}" srcOrd="1" destOrd="0" presId="urn:microsoft.com/office/officeart/2005/8/layout/vProcess5"/>
    <dgm:cxn modelId="{C0809BC9-42FD-4A90-890F-77D8E0AA1CE5}" type="presOf" srcId="{351E1123-8460-420E-BF3F-9E44CB09DA5A}" destId="{8905C008-188F-47FC-9B8C-3A8091F494AD}" srcOrd="0" destOrd="0" presId="urn:microsoft.com/office/officeart/2005/8/layout/vProcess5"/>
    <dgm:cxn modelId="{5B2C4274-C0E7-4061-9348-91D2F31F5AB8}" srcId="{0F863772-E4F4-485E-8617-BEF32BAF95C9}" destId="{15FFFD5A-B5E4-4812-B7E8-E6A9CEEB7D85}" srcOrd="2" destOrd="0" parTransId="{2D926F3C-A102-4D39-AAE1-F43DE5F1CBDD}" sibTransId="{7CF28761-43D6-4BB1-9D8F-C66522C63FFA}"/>
    <dgm:cxn modelId="{AA2D2A8A-B15D-4A93-986B-39F5FF6689B3}" type="presOf" srcId="{BA7CB2F1-CE39-4473-BDAA-9A5A860D4EA3}" destId="{D23CCD28-9A8D-431F-9F03-EC78769573C1}" srcOrd="0" destOrd="0" presId="urn:microsoft.com/office/officeart/2005/8/layout/vProcess5"/>
    <dgm:cxn modelId="{42F9D857-91CF-4853-A746-28EEC0E923B8}" type="presOf" srcId="{867E47D5-3150-4D5A-9530-EC21B720B706}" destId="{BF1EFCA6-84C7-44D3-B534-C4063B6284F2}" srcOrd="0" destOrd="0" presId="urn:microsoft.com/office/officeart/2005/8/layout/vProcess5"/>
    <dgm:cxn modelId="{C4AD23A7-204D-458D-9600-94AA0F22F5BD}" srcId="{0F863772-E4F4-485E-8617-BEF32BAF95C9}" destId="{BA7CB2F1-CE39-4473-BDAA-9A5A860D4EA3}" srcOrd="1" destOrd="0" parTransId="{53E915C4-B111-4C3B-971B-B2C868CE88B1}" sibTransId="{351E1123-8460-420E-BF3F-9E44CB09DA5A}"/>
    <dgm:cxn modelId="{9A1F3610-51D5-4D92-AB56-8C6D0BC23F6A}" type="presParOf" srcId="{E14186F2-7925-444E-B5D2-549C99DF3902}" destId="{E7F6E72B-7DAF-4C6D-854A-1EB67F381031}" srcOrd="0" destOrd="0" presId="urn:microsoft.com/office/officeart/2005/8/layout/vProcess5"/>
    <dgm:cxn modelId="{AB023537-7BD4-40A1-9285-2ADE123D702C}" type="presParOf" srcId="{E14186F2-7925-444E-B5D2-549C99DF3902}" destId="{BF1EFCA6-84C7-44D3-B534-C4063B6284F2}" srcOrd="1" destOrd="0" presId="urn:microsoft.com/office/officeart/2005/8/layout/vProcess5"/>
    <dgm:cxn modelId="{37370A13-3EED-43AC-A686-9B5C3AE88212}" type="presParOf" srcId="{E14186F2-7925-444E-B5D2-549C99DF3902}" destId="{D23CCD28-9A8D-431F-9F03-EC78769573C1}" srcOrd="2" destOrd="0" presId="urn:microsoft.com/office/officeart/2005/8/layout/vProcess5"/>
    <dgm:cxn modelId="{0F055E2D-E166-414F-8798-56DB555F62A3}" type="presParOf" srcId="{E14186F2-7925-444E-B5D2-549C99DF3902}" destId="{54B9EA78-B1A5-4705-ACE5-B1575200BF2A}" srcOrd="3" destOrd="0" presId="urn:microsoft.com/office/officeart/2005/8/layout/vProcess5"/>
    <dgm:cxn modelId="{509320F2-5E39-4385-BA11-D23C22304317}" type="presParOf" srcId="{E14186F2-7925-444E-B5D2-549C99DF3902}" destId="{F3BF0FAD-2795-452E-9583-2A2E62B14795}" srcOrd="4" destOrd="0" presId="urn:microsoft.com/office/officeart/2005/8/layout/vProcess5"/>
    <dgm:cxn modelId="{F3EC7ECB-76A5-4385-ACFC-A65D8B674F8A}" type="presParOf" srcId="{E14186F2-7925-444E-B5D2-549C99DF3902}" destId="{8905C008-188F-47FC-9B8C-3A8091F494AD}" srcOrd="5" destOrd="0" presId="urn:microsoft.com/office/officeart/2005/8/layout/vProcess5"/>
    <dgm:cxn modelId="{94958E65-B90C-4923-A9EE-8884A3FC816C}" type="presParOf" srcId="{E14186F2-7925-444E-B5D2-549C99DF3902}" destId="{CD23BB5D-29AD-47CA-BDD7-6E5C6E33E98E}" srcOrd="6" destOrd="0" presId="urn:microsoft.com/office/officeart/2005/8/layout/vProcess5"/>
    <dgm:cxn modelId="{4598069B-456D-42F5-9803-2F0CDD4E71EC}" type="presParOf" srcId="{E14186F2-7925-444E-B5D2-549C99DF3902}" destId="{308E5BE6-2515-4DC3-9481-B4F6FEAFA2F7}" srcOrd="7" destOrd="0" presId="urn:microsoft.com/office/officeart/2005/8/layout/vProcess5"/>
    <dgm:cxn modelId="{97B6AC45-B225-441A-9995-C36B58780F29}" type="presParOf" srcId="{E14186F2-7925-444E-B5D2-549C99DF3902}" destId="{DE46FAC8-B3E1-4107-A412-0A43FE36BE0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022C97-8D2A-4CED-845C-704613205065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9D73FF-7B5C-44EE-8437-9F511C67B1D4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Защита населения и территории от ЧС природного и техногенного характера, гражданская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оборона </a:t>
          </a:r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(муниципальная программа «Гражданская оборона и чрезвычайные ситуации в МГП»)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1A9F71-B831-4B0C-854F-10D499F85558}" type="parTrans" cxnId="{B71296ED-8932-4AA9-A62A-201EA91C8A94}">
      <dgm:prSet/>
      <dgm:spPr/>
      <dgm:t>
        <a:bodyPr/>
        <a:lstStyle/>
        <a:p>
          <a:endParaRPr lang="ru-RU"/>
        </a:p>
      </dgm:t>
    </dgm:pt>
    <dgm:pt modelId="{C54CD17C-A481-4C67-874A-98D0322D1D7E}" type="sibTrans" cxnId="{B71296ED-8932-4AA9-A62A-201EA91C8A94}">
      <dgm:prSet/>
      <dgm:spPr/>
      <dgm:t>
        <a:bodyPr/>
        <a:lstStyle/>
        <a:p>
          <a:endParaRPr lang="ru-RU"/>
        </a:p>
      </dgm:t>
    </dgm:pt>
    <dgm:pt modelId="{C6D12096-786C-40D4-BCEB-8D93BC2F872E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национальной безопасности и правоохранительной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деятельности </a:t>
          </a:r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(муниципальная программа «Местное самоуправление и гражданское общество в МГП»)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092380-9FEE-4D58-B896-E92677374F8B}" type="parTrans" cxnId="{4C2E880F-2377-4B3C-A88E-30A0600AF315}">
      <dgm:prSet/>
      <dgm:spPr/>
      <dgm:t>
        <a:bodyPr/>
        <a:lstStyle/>
        <a:p>
          <a:endParaRPr lang="ru-RU"/>
        </a:p>
      </dgm:t>
    </dgm:pt>
    <dgm:pt modelId="{1B7C203B-FE0E-4CC1-95A3-BFDD2EC61479}" type="sibTrans" cxnId="{4C2E880F-2377-4B3C-A88E-30A0600AF315}">
      <dgm:prSet/>
      <dgm:spPr/>
      <dgm:t>
        <a:bodyPr/>
        <a:lstStyle/>
        <a:p>
          <a:endParaRPr lang="ru-RU"/>
        </a:p>
      </dgm:t>
    </dgm:pt>
    <dgm:pt modelId="{B9E61ECA-5256-4884-909D-09B74E7E21CD}" type="pres">
      <dgm:prSet presAssocID="{20022C97-8D2A-4CED-845C-70461320506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FB5DC98-5F6C-4713-AEEB-D02553B79E70}" type="pres">
      <dgm:prSet presAssocID="{20022C97-8D2A-4CED-845C-704613205065}" presName="Name1" presStyleCnt="0"/>
      <dgm:spPr/>
    </dgm:pt>
    <dgm:pt modelId="{D96FD7FA-45CE-4BEC-84C4-86A3EA1C8FF1}" type="pres">
      <dgm:prSet presAssocID="{20022C97-8D2A-4CED-845C-704613205065}" presName="cycle" presStyleCnt="0"/>
      <dgm:spPr/>
    </dgm:pt>
    <dgm:pt modelId="{15CF3717-6E0D-402F-810F-9494CE02C318}" type="pres">
      <dgm:prSet presAssocID="{20022C97-8D2A-4CED-845C-704613205065}" presName="srcNode" presStyleLbl="node1" presStyleIdx="0" presStyleCnt="2"/>
      <dgm:spPr/>
    </dgm:pt>
    <dgm:pt modelId="{FC8F77A0-E005-4CAD-A4DA-57852536485F}" type="pres">
      <dgm:prSet presAssocID="{20022C97-8D2A-4CED-845C-704613205065}" presName="conn" presStyleLbl="parChTrans1D2" presStyleIdx="0" presStyleCnt="1"/>
      <dgm:spPr/>
      <dgm:t>
        <a:bodyPr/>
        <a:lstStyle/>
        <a:p>
          <a:endParaRPr lang="ru-RU"/>
        </a:p>
      </dgm:t>
    </dgm:pt>
    <dgm:pt modelId="{6832DF13-4B41-45A0-92E6-2E251401D154}" type="pres">
      <dgm:prSet presAssocID="{20022C97-8D2A-4CED-845C-704613205065}" presName="extraNode" presStyleLbl="node1" presStyleIdx="0" presStyleCnt="2"/>
      <dgm:spPr/>
    </dgm:pt>
    <dgm:pt modelId="{78EF557F-3768-4D7B-869E-4483A283607F}" type="pres">
      <dgm:prSet presAssocID="{20022C97-8D2A-4CED-845C-704613205065}" presName="dstNode" presStyleLbl="node1" presStyleIdx="0" presStyleCnt="2"/>
      <dgm:spPr/>
    </dgm:pt>
    <dgm:pt modelId="{2CCFF615-6443-457E-B4C5-05CA79F257F0}" type="pres">
      <dgm:prSet presAssocID="{AC9D73FF-7B5C-44EE-8437-9F511C67B1D4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1B485-A983-44B1-BCA5-A6DA71F82DB2}" type="pres">
      <dgm:prSet presAssocID="{AC9D73FF-7B5C-44EE-8437-9F511C67B1D4}" presName="accent_1" presStyleCnt="0"/>
      <dgm:spPr/>
    </dgm:pt>
    <dgm:pt modelId="{4B2633EB-5F66-4290-A646-707617DFB4EA}" type="pres">
      <dgm:prSet presAssocID="{AC9D73FF-7B5C-44EE-8437-9F511C67B1D4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FA6EC00-1402-4C0B-9682-3F0884C2C185}" type="pres">
      <dgm:prSet presAssocID="{C6D12096-786C-40D4-BCEB-8D93BC2F872E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6FB71-DC18-4A3E-84BC-81F6F464D183}" type="pres">
      <dgm:prSet presAssocID="{C6D12096-786C-40D4-BCEB-8D93BC2F872E}" presName="accent_2" presStyleCnt="0"/>
      <dgm:spPr/>
    </dgm:pt>
    <dgm:pt modelId="{7B5EBF1B-9C34-4E87-A0EE-18A6DEE89F3E}" type="pres">
      <dgm:prSet presAssocID="{C6D12096-786C-40D4-BCEB-8D93BC2F872E}" presName="accentRepeatNode" presStyleLbl="solidFgAcc1" presStyleIdx="1" presStyleCnt="2" custScaleX="124335" custLinFactNeighborX="-1635" custLinFactNeighborY="-329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85797351-C9D5-4B98-B9BB-5E43B5799E6B}" type="presOf" srcId="{C54CD17C-A481-4C67-874A-98D0322D1D7E}" destId="{FC8F77A0-E005-4CAD-A4DA-57852536485F}" srcOrd="0" destOrd="0" presId="urn:microsoft.com/office/officeart/2008/layout/VerticalCurvedList"/>
    <dgm:cxn modelId="{B71296ED-8932-4AA9-A62A-201EA91C8A94}" srcId="{20022C97-8D2A-4CED-845C-704613205065}" destId="{AC9D73FF-7B5C-44EE-8437-9F511C67B1D4}" srcOrd="0" destOrd="0" parTransId="{A51A9F71-B831-4B0C-854F-10D499F85558}" sibTransId="{C54CD17C-A481-4C67-874A-98D0322D1D7E}"/>
    <dgm:cxn modelId="{4C2E880F-2377-4B3C-A88E-30A0600AF315}" srcId="{20022C97-8D2A-4CED-845C-704613205065}" destId="{C6D12096-786C-40D4-BCEB-8D93BC2F872E}" srcOrd="1" destOrd="0" parTransId="{F4092380-9FEE-4D58-B896-E92677374F8B}" sibTransId="{1B7C203B-FE0E-4CC1-95A3-BFDD2EC61479}"/>
    <dgm:cxn modelId="{9F0F3471-16A1-450E-9CA9-E6F52F5F374B}" type="presOf" srcId="{AC9D73FF-7B5C-44EE-8437-9F511C67B1D4}" destId="{2CCFF615-6443-457E-B4C5-05CA79F257F0}" srcOrd="0" destOrd="0" presId="urn:microsoft.com/office/officeart/2008/layout/VerticalCurvedList"/>
    <dgm:cxn modelId="{842B1648-1805-4741-B55B-63285084615A}" type="presOf" srcId="{20022C97-8D2A-4CED-845C-704613205065}" destId="{B9E61ECA-5256-4884-909D-09B74E7E21CD}" srcOrd="0" destOrd="0" presId="urn:microsoft.com/office/officeart/2008/layout/VerticalCurvedList"/>
    <dgm:cxn modelId="{54ADF386-478E-4867-A1CE-1C82858565ED}" type="presOf" srcId="{C6D12096-786C-40D4-BCEB-8D93BC2F872E}" destId="{4FA6EC00-1402-4C0B-9682-3F0884C2C185}" srcOrd="0" destOrd="0" presId="urn:microsoft.com/office/officeart/2008/layout/VerticalCurvedList"/>
    <dgm:cxn modelId="{1E6058AD-4927-4B4B-B50A-A6B25596E559}" type="presParOf" srcId="{B9E61ECA-5256-4884-909D-09B74E7E21CD}" destId="{6FB5DC98-5F6C-4713-AEEB-D02553B79E70}" srcOrd="0" destOrd="0" presId="urn:microsoft.com/office/officeart/2008/layout/VerticalCurvedList"/>
    <dgm:cxn modelId="{2432C873-2F25-4C71-BCCA-9B96871ECBDE}" type="presParOf" srcId="{6FB5DC98-5F6C-4713-AEEB-D02553B79E70}" destId="{D96FD7FA-45CE-4BEC-84C4-86A3EA1C8FF1}" srcOrd="0" destOrd="0" presId="urn:microsoft.com/office/officeart/2008/layout/VerticalCurvedList"/>
    <dgm:cxn modelId="{4657F9D5-FE83-41BC-B84D-F3E15ECFE911}" type="presParOf" srcId="{D96FD7FA-45CE-4BEC-84C4-86A3EA1C8FF1}" destId="{15CF3717-6E0D-402F-810F-9494CE02C318}" srcOrd="0" destOrd="0" presId="urn:microsoft.com/office/officeart/2008/layout/VerticalCurvedList"/>
    <dgm:cxn modelId="{259702A1-A69F-4E28-B98A-E286AD979F05}" type="presParOf" srcId="{D96FD7FA-45CE-4BEC-84C4-86A3EA1C8FF1}" destId="{FC8F77A0-E005-4CAD-A4DA-57852536485F}" srcOrd="1" destOrd="0" presId="urn:microsoft.com/office/officeart/2008/layout/VerticalCurvedList"/>
    <dgm:cxn modelId="{43808927-9BC7-47E6-91AD-EA6CDADE5B84}" type="presParOf" srcId="{D96FD7FA-45CE-4BEC-84C4-86A3EA1C8FF1}" destId="{6832DF13-4B41-45A0-92E6-2E251401D154}" srcOrd="2" destOrd="0" presId="urn:microsoft.com/office/officeart/2008/layout/VerticalCurvedList"/>
    <dgm:cxn modelId="{665C31C4-6FB0-4415-B49F-DAAF2CA85D6F}" type="presParOf" srcId="{D96FD7FA-45CE-4BEC-84C4-86A3EA1C8FF1}" destId="{78EF557F-3768-4D7B-869E-4483A283607F}" srcOrd="3" destOrd="0" presId="urn:microsoft.com/office/officeart/2008/layout/VerticalCurvedList"/>
    <dgm:cxn modelId="{2C2A5C27-70C5-4739-A8A6-D014EF02DDDE}" type="presParOf" srcId="{6FB5DC98-5F6C-4713-AEEB-D02553B79E70}" destId="{2CCFF615-6443-457E-B4C5-05CA79F257F0}" srcOrd="1" destOrd="0" presId="urn:microsoft.com/office/officeart/2008/layout/VerticalCurvedList"/>
    <dgm:cxn modelId="{852DF389-D0FE-4FD2-A545-79FB433C6296}" type="presParOf" srcId="{6FB5DC98-5F6C-4713-AEEB-D02553B79E70}" destId="{4431B485-A983-44B1-BCA5-A6DA71F82DB2}" srcOrd="2" destOrd="0" presId="urn:microsoft.com/office/officeart/2008/layout/VerticalCurvedList"/>
    <dgm:cxn modelId="{3D3BAC3B-435F-4D8F-BFCB-FCD9D5C91E6E}" type="presParOf" srcId="{4431B485-A983-44B1-BCA5-A6DA71F82DB2}" destId="{4B2633EB-5F66-4290-A646-707617DFB4EA}" srcOrd="0" destOrd="0" presId="urn:microsoft.com/office/officeart/2008/layout/VerticalCurvedList"/>
    <dgm:cxn modelId="{5F57F754-3DC9-471C-BCCC-3AE49C93D3FE}" type="presParOf" srcId="{6FB5DC98-5F6C-4713-AEEB-D02553B79E70}" destId="{4FA6EC00-1402-4C0B-9682-3F0884C2C185}" srcOrd="3" destOrd="0" presId="urn:microsoft.com/office/officeart/2008/layout/VerticalCurvedList"/>
    <dgm:cxn modelId="{8F74CDE1-20BC-441C-AE58-67D473946785}" type="presParOf" srcId="{6FB5DC98-5F6C-4713-AEEB-D02553B79E70}" destId="{EFA6FB71-DC18-4A3E-84BC-81F6F464D183}" srcOrd="4" destOrd="0" presId="urn:microsoft.com/office/officeart/2008/layout/VerticalCurvedList"/>
    <dgm:cxn modelId="{1036132D-41EC-43A4-BD82-2C9A424808F5}" type="presParOf" srcId="{EFA6FB71-DC18-4A3E-84BC-81F6F464D183}" destId="{7B5EBF1B-9C34-4E87-A0EE-18A6DEE89F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88E600-B044-4708-B0E3-D43AE1557868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A45A63-3746-4CE7-A03B-574D425D9439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Дорожное хозяйство (дорожные фонды 11 490,9 тыс. рублей 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(77,0%)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3F44B0-06EA-435D-921E-9AED791E4E99}" type="parTrans" cxnId="{830008B1-C8C0-4DD2-9549-A19A09548FA5}">
      <dgm:prSet/>
      <dgm:spPr/>
      <dgm:t>
        <a:bodyPr/>
        <a:lstStyle/>
        <a:p>
          <a:endParaRPr lang="ru-RU"/>
        </a:p>
      </dgm:t>
    </dgm:pt>
    <dgm:pt modelId="{9C765644-07A7-4FBF-9F09-3640374411F2}" type="sibTrans" cxnId="{830008B1-C8C0-4DD2-9549-A19A09548FA5}">
      <dgm:prSet/>
      <dgm:spPr/>
      <dgm:t>
        <a:bodyPr/>
        <a:lstStyle/>
        <a:p>
          <a:endParaRPr lang="ru-RU"/>
        </a:p>
      </dgm:t>
    </dgm:pt>
    <dgm:pt modelId="{D15CDE02-E79E-496F-B0B6-C59085A17ECA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национальной экономики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3 450,0 тыс. рублей   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23,0%)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2C8818-886E-4BCA-BA0A-616706B05242}" type="parTrans" cxnId="{19DDFB9B-4FE8-4FB9-9AE8-1FEA691BA2D0}">
      <dgm:prSet/>
      <dgm:spPr/>
      <dgm:t>
        <a:bodyPr/>
        <a:lstStyle/>
        <a:p>
          <a:endParaRPr lang="ru-RU"/>
        </a:p>
      </dgm:t>
    </dgm:pt>
    <dgm:pt modelId="{B9709B89-0A33-41DE-BBB7-AE108884B2D8}" type="sibTrans" cxnId="{19DDFB9B-4FE8-4FB9-9AE8-1FEA691BA2D0}">
      <dgm:prSet/>
      <dgm:spPr/>
      <dgm:t>
        <a:bodyPr/>
        <a:lstStyle/>
        <a:p>
          <a:endParaRPr lang="ru-RU"/>
        </a:p>
      </dgm:t>
    </dgm:pt>
    <dgm:pt modelId="{F202C6D1-8FAF-4D8A-8727-C6DF72D9DF87}" type="pres">
      <dgm:prSet presAssocID="{0E88E600-B044-4708-B0E3-D43AE15578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9FB5EE-C77F-4C71-BC00-827F03D9553A}" type="pres">
      <dgm:prSet presAssocID="{0E88E600-B044-4708-B0E3-D43AE1557868}" presName="fgShape" presStyleLbl="fgShp" presStyleIdx="0" presStyleCnt="1" custScaleX="106928" custScaleY="179111" custLinFactNeighborX="-4343" custLinFactNeighborY="-55285"/>
      <dgm:spPr/>
    </dgm:pt>
    <dgm:pt modelId="{91C573FC-667A-4866-B395-4BD77EEB9172}" type="pres">
      <dgm:prSet presAssocID="{0E88E600-B044-4708-B0E3-D43AE1557868}" presName="linComp" presStyleCnt="0"/>
      <dgm:spPr/>
    </dgm:pt>
    <dgm:pt modelId="{D812C993-C4C4-48B1-B7B5-B73FE67C3E61}" type="pres">
      <dgm:prSet presAssocID="{DBA45A63-3746-4CE7-A03B-574D425D9439}" presName="compNode" presStyleCnt="0"/>
      <dgm:spPr/>
    </dgm:pt>
    <dgm:pt modelId="{5FFED4BF-D433-4B3D-8E8A-FA9D45428628}" type="pres">
      <dgm:prSet presAssocID="{DBA45A63-3746-4CE7-A03B-574D425D9439}" presName="bkgdShape" presStyleLbl="node1" presStyleIdx="0" presStyleCnt="2" custScaleX="78918" custLinFactNeighborX="-9378" custLinFactNeighborY="2879"/>
      <dgm:spPr/>
      <dgm:t>
        <a:bodyPr/>
        <a:lstStyle/>
        <a:p>
          <a:endParaRPr lang="ru-RU"/>
        </a:p>
      </dgm:t>
    </dgm:pt>
    <dgm:pt modelId="{E1621280-179A-43D4-87FF-075814789AE0}" type="pres">
      <dgm:prSet presAssocID="{DBA45A63-3746-4CE7-A03B-574D425D9439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CDEA6-E4F1-4A9B-9F45-90D77956E4D5}" type="pres">
      <dgm:prSet presAssocID="{DBA45A63-3746-4CE7-A03B-574D425D9439}" presName="invisiNode" presStyleLbl="node1" presStyleIdx="0" presStyleCnt="2"/>
      <dgm:spPr/>
    </dgm:pt>
    <dgm:pt modelId="{CDDC1AC8-8E84-493E-AB55-6EA6261B6515}" type="pres">
      <dgm:prSet presAssocID="{DBA45A63-3746-4CE7-A03B-574D425D9439}" presName="imagNode" presStyleLbl="fgImgPlace1" presStyleIdx="0" presStyleCnt="2"/>
      <dgm:spPr/>
      <dgm:t>
        <a:bodyPr/>
        <a:lstStyle/>
        <a:p>
          <a:endParaRPr lang="ru-RU"/>
        </a:p>
      </dgm:t>
    </dgm:pt>
    <dgm:pt modelId="{BE312A13-7271-4E57-8D05-5C3D258961FA}" type="pres">
      <dgm:prSet presAssocID="{9C765644-07A7-4FBF-9F09-3640374411F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EDAF305-EA58-42D8-B150-2F6F3124FF2D}" type="pres">
      <dgm:prSet presAssocID="{D15CDE02-E79E-496F-B0B6-C59085A17ECA}" presName="compNode" presStyleCnt="0"/>
      <dgm:spPr/>
    </dgm:pt>
    <dgm:pt modelId="{31BE27E1-3F88-4B73-8163-A0D090B5B2F7}" type="pres">
      <dgm:prSet presAssocID="{D15CDE02-E79E-496F-B0B6-C59085A17ECA}" presName="bkgdShape" presStyleLbl="node1" presStyleIdx="1" presStyleCnt="2" custScaleX="83255" custLinFactNeighborX="-5360" custLinFactNeighborY="2015"/>
      <dgm:spPr/>
      <dgm:t>
        <a:bodyPr/>
        <a:lstStyle/>
        <a:p>
          <a:endParaRPr lang="ru-RU"/>
        </a:p>
      </dgm:t>
    </dgm:pt>
    <dgm:pt modelId="{88CB3BA7-020D-49C9-895E-1D0C7758D21C}" type="pres">
      <dgm:prSet presAssocID="{D15CDE02-E79E-496F-B0B6-C59085A17ECA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C2E35A-2AC0-4842-93C1-AE5DF7EE4F49}" type="pres">
      <dgm:prSet presAssocID="{D15CDE02-E79E-496F-B0B6-C59085A17ECA}" presName="invisiNode" presStyleLbl="node1" presStyleIdx="1" presStyleCnt="2"/>
      <dgm:spPr/>
    </dgm:pt>
    <dgm:pt modelId="{174EC15B-EA61-464D-80AE-F7B236CDA2D8}" type="pres">
      <dgm:prSet presAssocID="{D15CDE02-E79E-496F-B0B6-C59085A17ECA}" presName="imagNode" presStyleLbl="fgImgPlace1" presStyleIdx="1" presStyleCnt="2"/>
      <dgm:spPr/>
    </dgm:pt>
  </dgm:ptLst>
  <dgm:cxnLst>
    <dgm:cxn modelId="{6983F7D4-E9FF-40EB-B3BC-BA4782D62F20}" type="presOf" srcId="{D15CDE02-E79E-496F-B0B6-C59085A17ECA}" destId="{88CB3BA7-020D-49C9-895E-1D0C7758D21C}" srcOrd="1" destOrd="0" presId="urn:microsoft.com/office/officeart/2005/8/layout/hList7#1"/>
    <dgm:cxn modelId="{830008B1-C8C0-4DD2-9549-A19A09548FA5}" srcId="{0E88E600-B044-4708-B0E3-D43AE1557868}" destId="{DBA45A63-3746-4CE7-A03B-574D425D9439}" srcOrd="0" destOrd="0" parTransId="{B93F44B0-06EA-435D-921E-9AED791E4E99}" sibTransId="{9C765644-07A7-4FBF-9F09-3640374411F2}"/>
    <dgm:cxn modelId="{ED8C6E5C-3528-46C4-B372-B3C37C7EDC1C}" type="presOf" srcId="{0E88E600-B044-4708-B0E3-D43AE1557868}" destId="{F202C6D1-8FAF-4D8A-8727-C6DF72D9DF87}" srcOrd="0" destOrd="0" presId="urn:microsoft.com/office/officeart/2005/8/layout/hList7#1"/>
    <dgm:cxn modelId="{19DDFB9B-4FE8-4FB9-9AE8-1FEA691BA2D0}" srcId="{0E88E600-B044-4708-B0E3-D43AE1557868}" destId="{D15CDE02-E79E-496F-B0B6-C59085A17ECA}" srcOrd="1" destOrd="0" parTransId="{442C8818-886E-4BCA-BA0A-616706B05242}" sibTransId="{B9709B89-0A33-41DE-BBB7-AE108884B2D8}"/>
    <dgm:cxn modelId="{CBD93F26-6198-4ECA-90A3-916E0F13F765}" type="presOf" srcId="{DBA45A63-3746-4CE7-A03B-574D425D9439}" destId="{5FFED4BF-D433-4B3D-8E8A-FA9D45428628}" srcOrd="0" destOrd="0" presId="urn:microsoft.com/office/officeart/2005/8/layout/hList7#1"/>
    <dgm:cxn modelId="{99B49DF0-45F9-49C7-AC6D-E47B4635020A}" type="presOf" srcId="{D15CDE02-E79E-496F-B0B6-C59085A17ECA}" destId="{31BE27E1-3F88-4B73-8163-A0D090B5B2F7}" srcOrd="0" destOrd="0" presId="urn:microsoft.com/office/officeart/2005/8/layout/hList7#1"/>
    <dgm:cxn modelId="{0661F05E-4975-49BA-9BB1-5E48BE5CF195}" type="presOf" srcId="{DBA45A63-3746-4CE7-A03B-574D425D9439}" destId="{E1621280-179A-43D4-87FF-075814789AE0}" srcOrd="1" destOrd="0" presId="urn:microsoft.com/office/officeart/2005/8/layout/hList7#1"/>
    <dgm:cxn modelId="{C34C3E7C-EB39-41C9-99C4-0BA1094C86E7}" type="presOf" srcId="{9C765644-07A7-4FBF-9F09-3640374411F2}" destId="{BE312A13-7271-4E57-8D05-5C3D258961FA}" srcOrd="0" destOrd="0" presId="urn:microsoft.com/office/officeart/2005/8/layout/hList7#1"/>
    <dgm:cxn modelId="{5AF9558C-C0B3-4B17-B755-38E00D2AE3F1}" type="presParOf" srcId="{F202C6D1-8FAF-4D8A-8727-C6DF72D9DF87}" destId="{329FB5EE-C77F-4C71-BC00-827F03D9553A}" srcOrd="0" destOrd="0" presId="urn:microsoft.com/office/officeart/2005/8/layout/hList7#1"/>
    <dgm:cxn modelId="{9062C771-D253-42C6-BA36-A6B008D53637}" type="presParOf" srcId="{F202C6D1-8FAF-4D8A-8727-C6DF72D9DF87}" destId="{91C573FC-667A-4866-B395-4BD77EEB9172}" srcOrd="1" destOrd="0" presId="urn:microsoft.com/office/officeart/2005/8/layout/hList7#1"/>
    <dgm:cxn modelId="{C3922AFF-D1A9-4858-9D66-F5B5B5CB6DFA}" type="presParOf" srcId="{91C573FC-667A-4866-B395-4BD77EEB9172}" destId="{D812C993-C4C4-48B1-B7B5-B73FE67C3E61}" srcOrd="0" destOrd="0" presId="urn:microsoft.com/office/officeart/2005/8/layout/hList7#1"/>
    <dgm:cxn modelId="{40E5510A-0972-4B36-9468-44330A6F0223}" type="presParOf" srcId="{D812C993-C4C4-48B1-B7B5-B73FE67C3E61}" destId="{5FFED4BF-D433-4B3D-8E8A-FA9D45428628}" srcOrd="0" destOrd="0" presId="urn:microsoft.com/office/officeart/2005/8/layout/hList7#1"/>
    <dgm:cxn modelId="{940F5E52-951A-4AC5-8E7F-0A829441889C}" type="presParOf" srcId="{D812C993-C4C4-48B1-B7B5-B73FE67C3E61}" destId="{E1621280-179A-43D4-87FF-075814789AE0}" srcOrd="1" destOrd="0" presId="urn:microsoft.com/office/officeart/2005/8/layout/hList7#1"/>
    <dgm:cxn modelId="{1716AFB5-D154-4A57-8E54-B68E434F970C}" type="presParOf" srcId="{D812C993-C4C4-48B1-B7B5-B73FE67C3E61}" destId="{27ACDEA6-E4F1-4A9B-9F45-90D77956E4D5}" srcOrd="2" destOrd="0" presId="urn:microsoft.com/office/officeart/2005/8/layout/hList7#1"/>
    <dgm:cxn modelId="{AECB7348-8DCA-45AE-97A1-928A82E6BD55}" type="presParOf" srcId="{D812C993-C4C4-48B1-B7B5-B73FE67C3E61}" destId="{CDDC1AC8-8E84-493E-AB55-6EA6261B6515}" srcOrd="3" destOrd="0" presId="urn:microsoft.com/office/officeart/2005/8/layout/hList7#1"/>
    <dgm:cxn modelId="{8661D701-0D41-4210-BF88-E2A90273499D}" type="presParOf" srcId="{91C573FC-667A-4866-B395-4BD77EEB9172}" destId="{BE312A13-7271-4E57-8D05-5C3D258961FA}" srcOrd="1" destOrd="0" presId="urn:microsoft.com/office/officeart/2005/8/layout/hList7#1"/>
    <dgm:cxn modelId="{494C61D5-C93C-4A5F-BFCE-BAF6A45EE2D3}" type="presParOf" srcId="{91C573FC-667A-4866-B395-4BD77EEB9172}" destId="{DEDAF305-EA58-42D8-B150-2F6F3124FF2D}" srcOrd="2" destOrd="0" presId="urn:microsoft.com/office/officeart/2005/8/layout/hList7#1"/>
    <dgm:cxn modelId="{12D32AEA-6FFF-4616-94FD-9BAE58C4B335}" type="presParOf" srcId="{DEDAF305-EA58-42D8-B150-2F6F3124FF2D}" destId="{31BE27E1-3F88-4B73-8163-A0D090B5B2F7}" srcOrd="0" destOrd="0" presId="urn:microsoft.com/office/officeart/2005/8/layout/hList7#1"/>
    <dgm:cxn modelId="{E16A2384-EC75-4CA3-AC09-82D8120AED1D}" type="presParOf" srcId="{DEDAF305-EA58-42D8-B150-2F6F3124FF2D}" destId="{88CB3BA7-020D-49C9-895E-1D0C7758D21C}" srcOrd="1" destOrd="0" presId="urn:microsoft.com/office/officeart/2005/8/layout/hList7#1"/>
    <dgm:cxn modelId="{4CE8ECD3-A0AC-482B-98CA-6BF648C4C7B8}" type="presParOf" srcId="{DEDAF305-EA58-42D8-B150-2F6F3124FF2D}" destId="{91C2E35A-2AC0-4842-93C1-AE5DF7EE4F49}" srcOrd="2" destOrd="0" presId="urn:microsoft.com/office/officeart/2005/8/layout/hList7#1"/>
    <dgm:cxn modelId="{2E882C81-0E44-45BD-BF6D-07164DE7E477}" type="presParOf" srcId="{DEDAF305-EA58-42D8-B150-2F6F3124FF2D}" destId="{174EC15B-EA61-464D-80AE-F7B236CDA2D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D740BE-EAA0-4241-969F-9EC9E0C076DC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63CEA5-A244-4737-9681-2215142D269E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Жилищное хозяйство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19 802,1 (19,4%)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45095A-CA6B-4A3D-A564-A0494E3E67EC}" type="parTrans" cxnId="{3557199A-3A06-4489-82E4-12E197665324}">
      <dgm:prSet/>
      <dgm:spPr/>
      <dgm:t>
        <a:bodyPr/>
        <a:lstStyle/>
        <a:p>
          <a:endParaRPr lang="ru-RU"/>
        </a:p>
      </dgm:t>
    </dgm:pt>
    <dgm:pt modelId="{CBEB8801-3C52-4A70-91A9-125145BFBEDF}" type="sibTrans" cxnId="{3557199A-3A06-4489-82E4-12E197665324}">
      <dgm:prSet/>
      <dgm:spPr/>
      <dgm:t>
        <a:bodyPr/>
        <a:lstStyle/>
        <a:p>
          <a:endParaRPr lang="ru-RU"/>
        </a:p>
      </dgm:t>
    </dgm:pt>
    <dgm:pt modelId="{73DF4900-6739-4D6C-929D-57AFA49D7068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                            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57 715,8 тыс. рублей (56,6%)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64E73B-C13D-402A-A00C-F579A1884B19}" type="parTrans" cxnId="{EA2DCCDC-41C7-4633-9153-0B4ADDE4F73F}">
      <dgm:prSet/>
      <dgm:spPr/>
      <dgm:t>
        <a:bodyPr/>
        <a:lstStyle/>
        <a:p>
          <a:endParaRPr lang="ru-RU"/>
        </a:p>
      </dgm:t>
    </dgm:pt>
    <dgm:pt modelId="{F66FC41D-BB92-4F8B-AE34-2CD8BFEC3570}" type="sibTrans" cxnId="{EA2DCCDC-41C7-4633-9153-0B4ADDE4F73F}">
      <dgm:prSet/>
      <dgm:spPr/>
      <dgm:t>
        <a:bodyPr/>
        <a:lstStyle/>
        <a:p>
          <a:endParaRPr lang="ru-RU"/>
        </a:p>
      </dgm:t>
    </dgm:pt>
    <dgm:pt modelId="{26DC2D84-0626-4C6B-A287-A0AF4ACDE5F6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ЖКХ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24 479,4 тыс. руб.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(24,0%)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2C0EDF-65D3-4D31-9D38-F5B25A4EF4BE}" type="parTrans" cxnId="{A7EAAEF7-B4C8-4FC0-A373-F3D1403AE0A9}">
      <dgm:prSet/>
      <dgm:spPr/>
      <dgm:t>
        <a:bodyPr/>
        <a:lstStyle/>
        <a:p>
          <a:endParaRPr lang="ru-RU"/>
        </a:p>
      </dgm:t>
    </dgm:pt>
    <dgm:pt modelId="{7F6446FC-FA8B-4BC2-819D-5CB3C43721AC}" type="sibTrans" cxnId="{A7EAAEF7-B4C8-4FC0-A373-F3D1403AE0A9}">
      <dgm:prSet/>
      <dgm:spPr/>
      <dgm:t>
        <a:bodyPr/>
        <a:lstStyle/>
        <a:p>
          <a:endParaRPr lang="ru-RU"/>
        </a:p>
      </dgm:t>
    </dgm:pt>
    <dgm:pt modelId="{F66514ED-7CAE-4A57-944C-A3F20A218F5F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Коммунальное хозяйство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50,0 тыс. руб. (0,05%)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CE5B6D-AF71-464C-9639-F5EA797EE088}" type="parTrans" cxnId="{8425056E-145E-4BD3-AE2D-C9CC41D82FE6}">
      <dgm:prSet/>
      <dgm:spPr/>
      <dgm:t>
        <a:bodyPr/>
        <a:lstStyle/>
        <a:p>
          <a:endParaRPr lang="ru-RU"/>
        </a:p>
      </dgm:t>
    </dgm:pt>
    <dgm:pt modelId="{7A043D59-20FD-4CDC-A472-BF72B831E9A6}" type="sibTrans" cxnId="{8425056E-145E-4BD3-AE2D-C9CC41D82FE6}">
      <dgm:prSet/>
      <dgm:spPr/>
      <dgm:t>
        <a:bodyPr/>
        <a:lstStyle/>
        <a:p>
          <a:endParaRPr lang="ru-RU"/>
        </a:p>
      </dgm:t>
    </dgm:pt>
    <dgm:pt modelId="{AC8F7DA7-073A-4D03-8AB4-DB0E89E0C614}" type="pres">
      <dgm:prSet presAssocID="{6AD740BE-EAA0-4241-969F-9EC9E0C076D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E44BCD-40D0-4424-8576-E670F7DBBC35}" type="pres">
      <dgm:prSet presAssocID="{6AD740BE-EAA0-4241-969F-9EC9E0C076DC}" presName="cycle" presStyleCnt="0"/>
      <dgm:spPr/>
    </dgm:pt>
    <dgm:pt modelId="{6E1F1820-A0CC-4424-B5BC-5860684D116D}" type="pres">
      <dgm:prSet presAssocID="{9863CEA5-A244-4737-9681-2215142D269E}" presName="nodeFirstNode" presStyleLbl="node1" presStyleIdx="0" presStyleCnt="4" custScaleX="84869" custScaleY="77628" custRadScaleRad="108301" custRadScaleInc="14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8335E-5E65-4E47-ACCF-9544A5D7510D}" type="pres">
      <dgm:prSet presAssocID="{CBEB8801-3C52-4A70-91A9-125145BFBEDF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7AA25200-77FA-4504-83B8-9211F96D6439}" type="pres">
      <dgm:prSet presAssocID="{73DF4900-6739-4D6C-929D-57AFA49D7068}" presName="nodeFollowingNodes" presStyleLbl="node1" presStyleIdx="1" presStyleCnt="4" custScaleX="89515" custScaleY="99828" custRadScaleRad="150898" custRadScaleInc="-6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BBFB0-0946-4171-AE30-2A1F4ADAB11A}" type="pres">
      <dgm:prSet presAssocID="{26DC2D84-0626-4C6B-A287-A0AF4ACDE5F6}" presName="nodeFollowingNodes" presStyleLbl="node1" presStyleIdx="2" presStyleCnt="4" custScaleX="82942" custScaleY="82343" custRadScaleRad="73986" custRadScaleInc="-6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A62F1-3F19-461C-A2BA-A87058B9D208}" type="pres">
      <dgm:prSet presAssocID="{F66514ED-7CAE-4A57-944C-A3F20A218F5F}" presName="nodeFollowingNodes" presStyleLbl="node1" presStyleIdx="3" presStyleCnt="4" custScaleX="87346" custScaleY="101017" custRadScaleRad="141616" custRadScaleInc="11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F325AD-3B73-45C3-9459-0EA873B508DF}" type="presOf" srcId="{26DC2D84-0626-4C6B-A287-A0AF4ACDE5F6}" destId="{3EBBBFB0-0946-4171-AE30-2A1F4ADAB11A}" srcOrd="0" destOrd="0" presId="urn:microsoft.com/office/officeart/2005/8/layout/cycle3"/>
    <dgm:cxn modelId="{8425056E-145E-4BD3-AE2D-C9CC41D82FE6}" srcId="{6AD740BE-EAA0-4241-969F-9EC9E0C076DC}" destId="{F66514ED-7CAE-4A57-944C-A3F20A218F5F}" srcOrd="3" destOrd="0" parTransId="{B0CE5B6D-AF71-464C-9639-F5EA797EE088}" sibTransId="{7A043D59-20FD-4CDC-A472-BF72B831E9A6}"/>
    <dgm:cxn modelId="{39B07A5E-CDD0-4CE2-B8E8-B4059A4DEF0D}" type="presOf" srcId="{F66514ED-7CAE-4A57-944C-A3F20A218F5F}" destId="{7D1A62F1-3F19-461C-A2BA-A87058B9D208}" srcOrd="0" destOrd="0" presId="urn:microsoft.com/office/officeart/2005/8/layout/cycle3"/>
    <dgm:cxn modelId="{EA2DCCDC-41C7-4633-9153-0B4ADDE4F73F}" srcId="{6AD740BE-EAA0-4241-969F-9EC9E0C076DC}" destId="{73DF4900-6739-4D6C-929D-57AFA49D7068}" srcOrd="1" destOrd="0" parTransId="{7764E73B-C13D-402A-A00C-F579A1884B19}" sibTransId="{F66FC41D-BB92-4F8B-AE34-2CD8BFEC3570}"/>
    <dgm:cxn modelId="{A7EAAEF7-B4C8-4FC0-A373-F3D1403AE0A9}" srcId="{6AD740BE-EAA0-4241-969F-9EC9E0C076DC}" destId="{26DC2D84-0626-4C6B-A287-A0AF4ACDE5F6}" srcOrd="2" destOrd="0" parTransId="{442C0EDF-65D3-4D31-9D38-F5B25A4EF4BE}" sibTransId="{7F6446FC-FA8B-4BC2-819D-5CB3C43721AC}"/>
    <dgm:cxn modelId="{F15A0A93-40DB-4F68-B243-5927D88208B6}" type="presOf" srcId="{9863CEA5-A244-4737-9681-2215142D269E}" destId="{6E1F1820-A0CC-4424-B5BC-5860684D116D}" srcOrd="0" destOrd="0" presId="urn:microsoft.com/office/officeart/2005/8/layout/cycle3"/>
    <dgm:cxn modelId="{DBFACB18-BD1B-439E-975D-97CAAA99E8C1}" type="presOf" srcId="{CBEB8801-3C52-4A70-91A9-125145BFBEDF}" destId="{2498335E-5E65-4E47-ACCF-9544A5D7510D}" srcOrd="0" destOrd="0" presId="urn:microsoft.com/office/officeart/2005/8/layout/cycle3"/>
    <dgm:cxn modelId="{3557199A-3A06-4489-82E4-12E197665324}" srcId="{6AD740BE-EAA0-4241-969F-9EC9E0C076DC}" destId="{9863CEA5-A244-4737-9681-2215142D269E}" srcOrd="0" destOrd="0" parTransId="{A145095A-CA6B-4A3D-A564-A0494E3E67EC}" sibTransId="{CBEB8801-3C52-4A70-91A9-125145BFBEDF}"/>
    <dgm:cxn modelId="{930B0B9D-E0AE-46C5-93E1-6E147BA1A015}" type="presOf" srcId="{6AD740BE-EAA0-4241-969F-9EC9E0C076DC}" destId="{AC8F7DA7-073A-4D03-8AB4-DB0E89E0C614}" srcOrd="0" destOrd="0" presId="urn:microsoft.com/office/officeart/2005/8/layout/cycle3"/>
    <dgm:cxn modelId="{A774E57A-2A86-4DA1-98CE-E974EF53DD6D}" type="presOf" srcId="{73DF4900-6739-4D6C-929D-57AFA49D7068}" destId="{7AA25200-77FA-4504-83B8-9211F96D6439}" srcOrd="0" destOrd="0" presId="urn:microsoft.com/office/officeart/2005/8/layout/cycle3"/>
    <dgm:cxn modelId="{025A5979-583E-4D4A-BD17-4D8DE98BCC1F}" type="presParOf" srcId="{AC8F7DA7-073A-4D03-8AB4-DB0E89E0C614}" destId="{79E44BCD-40D0-4424-8576-E670F7DBBC35}" srcOrd="0" destOrd="0" presId="urn:microsoft.com/office/officeart/2005/8/layout/cycle3"/>
    <dgm:cxn modelId="{6A75EFF9-AF47-4996-ADEF-0084C1A1E74D}" type="presParOf" srcId="{79E44BCD-40D0-4424-8576-E670F7DBBC35}" destId="{6E1F1820-A0CC-4424-B5BC-5860684D116D}" srcOrd="0" destOrd="0" presId="urn:microsoft.com/office/officeart/2005/8/layout/cycle3"/>
    <dgm:cxn modelId="{03E8B989-1A8B-49A0-84BC-0552F8255C69}" type="presParOf" srcId="{79E44BCD-40D0-4424-8576-E670F7DBBC35}" destId="{2498335E-5E65-4E47-ACCF-9544A5D7510D}" srcOrd="1" destOrd="0" presId="urn:microsoft.com/office/officeart/2005/8/layout/cycle3"/>
    <dgm:cxn modelId="{5FAE22C4-6206-4282-B5D2-13199372F5C7}" type="presParOf" srcId="{79E44BCD-40D0-4424-8576-E670F7DBBC35}" destId="{7AA25200-77FA-4504-83B8-9211F96D6439}" srcOrd="2" destOrd="0" presId="urn:microsoft.com/office/officeart/2005/8/layout/cycle3"/>
    <dgm:cxn modelId="{AE48DAB0-C3DE-4B8A-BF68-AC8D549ED90C}" type="presParOf" srcId="{79E44BCD-40D0-4424-8576-E670F7DBBC35}" destId="{3EBBBFB0-0946-4171-AE30-2A1F4ADAB11A}" srcOrd="3" destOrd="0" presId="urn:microsoft.com/office/officeart/2005/8/layout/cycle3"/>
    <dgm:cxn modelId="{BCDFA470-CAAD-40F3-8EA3-C0D31D647B2E}" type="presParOf" srcId="{79E44BCD-40D0-4424-8576-E670F7DBBC35}" destId="{7D1A62F1-3F19-461C-A2BA-A87058B9D208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1EA3D1-85E1-4F20-AA4C-BBFC2719C71B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DFEA7F-7506-449F-914E-6C8B37AB1CEF}">
      <dgm:prSet/>
      <dgm:spPr/>
      <dgm:t>
        <a:bodyPr/>
        <a:lstStyle/>
        <a:p>
          <a:pPr rtl="0"/>
          <a:r>
            <a:rPr lang="ru-RU" dirty="0" smtClean="0"/>
            <a:t>7 %</a:t>
          </a:r>
          <a:endParaRPr lang="ru-RU" dirty="0"/>
        </a:p>
      </dgm:t>
    </dgm:pt>
    <dgm:pt modelId="{3DD2E041-C77D-4805-A9C1-339D9DA23D54}" type="parTrans" cxnId="{D567BBFF-BAA4-4C26-9656-3AB22EE1855C}">
      <dgm:prSet/>
      <dgm:spPr/>
      <dgm:t>
        <a:bodyPr/>
        <a:lstStyle/>
        <a:p>
          <a:endParaRPr lang="ru-RU"/>
        </a:p>
      </dgm:t>
    </dgm:pt>
    <dgm:pt modelId="{9E92ACC9-84D7-41CC-AFC2-AC2F99806BBD}" type="sibTrans" cxnId="{D567BBFF-BAA4-4C26-9656-3AB22EE1855C}">
      <dgm:prSet/>
      <dgm:spPr/>
      <dgm:t>
        <a:bodyPr/>
        <a:lstStyle/>
        <a:p>
          <a:endParaRPr lang="ru-RU"/>
        </a:p>
      </dgm:t>
    </dgm:pt>
    <dgm:pt modelId="{350B6DF7-AEC4-4D7B-965F-F2C112839A39}">
      <dgm:prSet/>
      <dgm:spPr/>
      <dgm:t>
        <a:bodyPr/>
        <a:lstStyle/>
        <a:p>
          <a:pPr rtl="0"/>
          <a:r>
            <a:rPr lang="ru-RU" dirty="0" smtClean="0"/>
            <a:t>90 %</a:t>
          </a:r>
          <a:endParaRPr lang="ru-RU" dirty="0"/>
        </a:p>
      </dgm:t>
    </dgm:pt>
    <dgm:pt modelId="{023A7AB6-95DA-41E8-9C00-E9001BE7019C}" type="parTrans" cxnId="{FEBF01D7-4177-4239-BD7F-77E7F4B6AC80}">
      <dgm:prSet/>
      <dgm:spPr/>
      <dgm:t>
        <a:bodyPr/>
        <a:lstStyle/>
        <a:p>
          <a:endParaRPr lang="ru-RU"/>
        </a:p>
      </dgm:t>
    </dgm:pt>
    <dgm:pt modelId="{FD36792D-D104-418C-A9B1-E8D79DA954A5}" type="sibTrans" cxnId="{FEBF01D7-4177-4239-BD7F-77E7F4B6AC80}">
      <dgm:prSet/>
      <dgm:spPr/>
      <dgm:t>
        <a:bodyPr/>
        <a:lstStyle/>
        <a:p>
          <a:endParaRPr lang="ru-RU"/>
        </a:p>
      </dgm:t>
    </dgm:pt>
    <dgm:pt modelId="{AE2A2445-4EB0-4170-A346-7D552839EA89}">
      <dgm:prSet custT="1"/>
      <dgm:spPr/>
      <dgm:t>
        <a:bodyPr/>
        <a:lstStyle/>
        <a:p>
          <a:pPr algn="l"/>
          <a:r>
            <a:rPr lang="ru-RU" sz="15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Пенсионное обеспечение                    4 196,7 тыс. руб.</a:t>
          </a:r>
          <a:endParaRPr lang="ru-RU" sz="1500" b="1" dirty="0">
            <a:solidFill>
              <a:schemeClr val="accent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44485C-E241-4A7F-95B7-13232F02D976}" type="parTrans" cxnId="{C8BA45DC-D274-432C-9518-A7C2D266DFF5}">
      <dgm:prSet/>
      <dgm:spPr/>
      <dgm:t>
        <a:bodyPr/>
        <a:lstStyle/>
        <a:p>
          <a:endParaRPr lang="ru-RU"/>
        </a:p>
      </dgm:t>
    </dgm:pt>
    <dgm:pt modelId="{C0DAFAD6-CAB1-47FF-88B8-630FA4E1B480}" type="sibTrans" cxnId="{C8BA45DC-D274-432C-9518-A7C2D266DFF5}">
      <dgm:prSet/>
      <dgm:spPr/>
      <dgm:t>
        <a:bodyPr/>
        <a:lstStyle/>
        <a:p>
          <a:endParaRPr lang="ru-RU"/>
        </a:p>
      </dgm:t>
    </dgm:pt>
    <dgm:pt modelId="{856FA1A7-3368-4076-8B22-72A844A3C8CC}">
      <dgm:prSet custT="1"/>
      <dgm:spPr/>
      <dgm:t>
        <a:bodyPr/>
        <a:lstStyle/>
        <a:p>
          <a:pPr algn="l"/>
          <a:r>
            <a:rPr lang="ru-RU" sz="15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Социальное обеспечение населения </a:t>
          </a:r>
          <a:r>
            <a:rPr lang="ru-RU" sz="15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304,7 </a:t>
          </a:r>
          <a:r>
            <a:rPr lang="ru-RU" sz="15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500" b="1" dirty="0">
            <a:solidFill>
              <a:schemeClr val="accent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F693A0-0874-46BD-8960-E6A9010D80A1}" type="parTrans" cxnId="{9316D0E0-31C0-470D-A048-C7AC17118AD4}">
      <dgm:prSet/>
      <dgm:spPr/>
      <dgm:t>
        <a:bodyPr/>
        <a:lstStyle/>
        <a:p>
          <a:endParaRPr lang="ru-RU"/>
        </a:p>
      </dgm:t>
    </dgm:pt>
    <dgm:pt modelId="{3642FD19-A43D-40F3-8B01-F6FAE3378067}" type="sibTrans" cxnId="{9316D0E0-31C0-470D-A048-C7AC17118AD4}">
      <dgm:prSet/>
      <dgm:spPr/>
      <dgm:t>
        <a:bodyPr/>
        <a:lstStyle/>
        <a:p>
          <a:endParaRPr lang="ru-RU"/>
        </a:p>
      </dgm:t>
    </dgm:pt>
    <dgm:pt modelId="{C6CF14DC-1EF9-4470-B9A1-6213A48D04FF}" type="pres">
      <dgm:prSet presAssocID="{E51EA3D1-85E1-4F20-AA4C-BBFC2719C71B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BC93B6-5787-496D-9D8B-BF9529A19A4A}" type="pres">
      <dgm:prSet presAssocID="{350B6DF7-AEC4-4D7B-965F-F2C112839A39}" presName="compNode" presStyleCnt="0"/>
      <dgm:spPr/>
    </dgm:pt>
    <dgm:pt modelId="{9E9BAC75-F877-4190-9DDF-71DCCF795F2A}" type="pres">
      <dgm:prSet presAssocID="{350B6DF7-AEC4-4D7B-965F-F2C112839A39}" presName="childRect" presStyleLbl="bgAcc1" presStyleIdx="0" presStyleCnt="2" custScaleX="109026" custScaleY="105232" custLinFactNeighborX="-47628" custLinFactNeighborY="8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87860-B4BF-454B-80D5-E0F20D57D0B0}" type="pres">
      <dgm:prSet presAssocID="{350B6DF7-AEC4-4D7B-965F-F2C112839A3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1D1C2-95C9-4EDC-8F8E-949ECA608D4D}" type="pres">
      <dgm:prSet presAssocID="{350B6DF7-AEC4-4D7B-965F-F2C112839A39}" presName="parentRect" presStyleLbl="alignNode1" presStyleIdx="0" presStyleCnt="2" custScaleX="108361" custScaleY="85334" custLinFactNeighborX="-47960" custLinFactNeighborY="19873"/>
      <dgm:spPr/>
      <dgm:t>
        <a:bodyPr/>
        <a:lstStyle/>
        <a:p>
          <a:endParaRPr lang="ru-RU"/>
        </a:p>
      </dgm:t>
    </dgm:pt>
    <dgm:pt modelId="{7BFC95A5-7236-46DF-8379-4965E3C4FE8F}" type="pres">
      <dgm:prSet presAssocID="{350B6DF7-AEC4-4D7B-965F-F2C112839A39}" presName="adorn" presStyleLbl="fgAccFollowNode1" presStyleIdx="0" presStyleCnt="2" custLinFactNeighborX="-94653" custLinFactNeighborY="-2528"/>
      <dgm:spPr/>
    </dgm:pt>
    <dgm:pt modelId="{DB9C4AAE-7230-4764-AA8F-A73460F744D7}" type="pres">
      <dgm:prSet presAssocID="{FD36792D-D104-418C-A9B1-E8D79DA954A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BE94D1D-E0FC-4AFB-9EF8-7FA402EBF440}" type="pres">
      <dgm:prSet presAssocID="{F5DFEA7F-7506-449F-914E-6C8B37AB1CEF}" presName="compNode" presStyleCnt="0"/>
      <dgm:spPr/>
    </dgm:pt>
    <dgm:pt modelId="{080C4A3B-8042-44A8-A9BF-1876343F786C}" type="pres">
      <dgm:prSet presAssocID="{F5DFEA7F-7506-449F-914E-6C8B37AB1CEF}" presName="childRect" presStyleLbl="bgAcc1" presStyleIdx="1" presStyleCnt="2" custScaleX="106027" custScaleY="102183" custLinFactNeighborX="-49288" custLinFactNeighborY="7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A681C-0C59-41C8-A70A-4552A469CC12}" type="pres">
      <dgm:prSet presAssocID="{F5DFEA7F-7506-449F-914E-6C8B37AB1CE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A6AD0F-865A-417F-BA57-83E7F6FD22E3}" type="pres">
      <dgm:prSet presAssocID="{F5DFEA7F-7506-449F-914E-6C8B37AB1CEF}" presName="parentRect" presStyleLbl="alignNode1" presStyleIdx="1" presStyleCnt="2" custScaleX="109783" custLinFactNeighborX="-47249" custLinFactNeighborY="19001"/>
      <dgm:spPr/>
      <dgm:t>
        <a:bodyPr/>
        <a:lstStyle/>
        <a:p>
          <a:endParaRPr lang="ru-RU"/>
        </a:p>
      </dgm:t>
    </dgm:pt>
    <dgm:pt modelId="{3BD3EC4E-BAC9-4E88-B18E-B66D911F0781}" type="pres">
      <dgm:prSet presAssocID="{F5DFEA7F-7506-449F-914E-6C8B37AB1CEF}" presName="adorn" presStyleLbl="fgAccFollowNode1" presStyleIdx="1" presStyleCnt="2" custLinFactX="-34872" custLinFactNeighborX="-100000" custLinFactNeighborY="3976"/>
      <dgm:spPr/>
    </dgm:pt>
  </dgm:ptLst>
  <dgm:cxnLst>
    <dgm:cxn modelId="{CB247321-E0E8-4E51-934D-93A2346D4AB4}" type="presOf" srcId="{AE2A2445-4EB0-4170-A346-7D552839EA89}" destId="{9E9BAC75-F877-4190-9DDF-71DCCF795F2A}" srcOrd="0" destOrd="0" presId="urn:microsoft.com/office/officeart/2005/8/layout/bList2#1"/>
    <dgm:cxn modelId="{C8BA45DC-D274-432C-9518-A7C2D266DFF5}" srcId="{350B6DF7-AEC4-4D7B-965F-F2C112839A39}" destId="{AE2A2445-4EB0-4170-A346-7D552839EA89}" srcOrd="0" destOrd="0" parTransId="{0844485C-E241-4A7F-95B7-13232F02D976}" sibTransId="{C0DAFAD6-CAB1-47FF-88B8-630FA4E1B480}"/>
    <dgm:cxn modelId="{4C9E3DE6-FB0A-4A93-A8B9-BBE3198F0D70}" type="presOf" srcId="{E51EA3D1-85E1-4F20-AA4C-BBFC2719C71B}" destId="{C6CF14DC-1EF9-4470-B9A1-6213A48D04FF}" srcOrd="0" destOrd="0" presId="urn:microsoft.com/office/officeart/2005/8/layout/bList2#1"/>
    <dgm:cxn modelId="{D567BBFF-BAA4-4C26-9656-3AB22EE1855C}" srcId="{E51EA3D1-85E1-4F20-AA4C-BBFC2719C71B}" destId="{F5DFEA7F-7506-449F-914E-6C8B37AB1CEF}" srcOrd="1" destOrd="0" parTransId="{3DD2E041-C77D-4805-A9C1-339D9DA23D54}" sibTransId="{9E92ACC9-84D7-41CC-AFC2-AC2F99806BBD}"/>
    <dgm:cxn modelId="{9316D0E0-31C0-470D-A048-C7AC17118AD4}" srcId="{F5DFEA7F-7506-449F-914E-6C8B37AB1CEF}" destId="{856FA1A7-3368-4076-8B22-72A844A3C8CC}" srcOrd="0" destOrd="0" parTransId="{78F693A0-0874-46BD-8960-E6A9010D80A1}" sibTransId="{3642FD19-A43D-40F3-8B01-F6FAE3378067}"/>
    <dgm:cxn modelId="{B8631638-29B0-40F0-B7C8-42B20CB52562}" type="presOf" srcId="{350B6DF7-AEC4-4D7B-965F-F2C112839A39}" destId="{60087860-B4BF-454B-80D5-E0F20D57D0B0}" srcOrd="0" destOrd="0" presId="urn:microsoft.com/office/officeart/2005/8/layout/bList2#1"/>
    <dgm:cxn modelId="{D64AC339-463A-4947-B10B-C0B1D9F95F94}" type="presOf" srcId="{856FA1A7-3368-4076-8B22-72A844A3C8CC}" destId="{080C4A3B-8042-44A8-A9BF-1876343F786C}" srcOrd="0" destOrd="0" presId="urn:microsoft.com/office/officeart/2005/8/layout/bList2#1"/>
    <dgm:cxn modelId="{FEBF01D7-4177-4239-BD7F-77E7F4B6AC80}" srcId="{E51EA3D1-85E1-4F20-AA4C-BBFC2719C71B}" destId="{350B6DF7-AEC4-4D7B-965F-F2C112839A39}" srcOrd="0" destOrd="0" parTransId="{023A7AB6-95DA-41E8-9C00-E9001BE7019C}" sibTransId="{FD36792D-D104-418C-A9B1-E8D79DA954A5}"/>
    <dgm:cxn modelId="{F9218AB4-38C9-4636-9CEF-8495F7EA468D}" type="presOf" srcId="{F5DFEA7F-7506-449F-914E-6C8B37AB1CEF}" destId="{79EA681C-0C59-41C8-A70A-4552A469CC12}" srcOrd="0" destOrd="0" presId="urn:microsoft.com/office/officeart/2005/8/layout/bList2#1"/>
    <dgm:cxn modelId="{D6223B54-C202-44A8-9B32-8F3B1F3F2A86}" type="presOf" srcId="{F5DFEA7F-7506-449F-914E-6C8B37AB1CEF}" destId="{37A6AD0F-865A-417F-BA57-83E7F6FD22E3}" srcOrd="1" destOrd="0" presId="urn:microsoft.com/office/officeart/2005/8/layout/bList2#1"/>
    <dgm:cxn modelId="{91F2FDCF-D1C1-4B0C-BE66-6474AECBD5BF}" type="presOf" srcId="{350B6DF7-AEC4-4D7B-965F-F2C112839A39}" destId="{1E31D1C2-95C9-4EDC-8F8E-949ECA608D4D}" srcOrd="1" destOrd="0" presId="urn:microsoft.com/office/officeart/2005/8/layout/bList2#1"/>
    <dgm:cxn modelId="{C65D62E8-A559-4819-9C68-3FEC24329313}" type="presOf" srcId="{FD36792D-D104-418C-A9B1-E8D79DA954A5}" destId="{DB9C4AAE-7230-4764-AA8F-A73460F744D7}" srcOrd="0" destOrd="0" presId="urn:microsoft.com/office/officeart/2005/8/layout/bList2#1"/>
    <dgm:cxn modelId="{44A57B26-649B-4521-9C05-DA56178C5783}" type="presParOf" srcId="{C6CF14DC-1EF9-4470-B9A1-6213A48D04FF}" destId="{DBBC93B6-5787-496D-9D8B-BF9529A19A4A}" srcOrd="0" destOrd="0" presId="urn:microsoft.com/office/officeart/2005/8/layout/bList2#1"/>
    <dgm:cxn modelId="{CF60C5A9-DA8A-4279-BFC7-E1A422F250AD}" type="presParOf" srcId="{DBBC93B6-5787-496D-9D8B-BF9529A19A4A}" destId="{9E9BAC75-F877-4190-9DDF-71DCCF795F2A}" srcOrd="0" destOrd="0" presId="urn:microsoft.com/office/officeart/2005/8/layout/bList2#1"/>
    <dgm:cxn modelId="{685EFBD8-996C-486F-A0B5-9A192573935B}" type="presParOf" srcId="{DBBC93B6-5787-496D-9D8B-BF9529A19A4A}" destId="{60087860-B4BF-454B-80D5-E0F20D57D0B0}" srcOrd="1" destOrd="0" presId="urn:microsoft.com/office/officeart/2005/8/layout/bList2#1"/>
    <dgm:cxn modelId="{3ECCC177-C2AE-46EE-ABFD-3D653B5A5507}" type="presParOf" srcId="{DBBC93B6-5787-496D-9D8B-BF9529A19A4A}" destId="{1E31D1C2-95C9-4EDC-8F8E-949ECA608D4D}" srcOrd="2" destOrd="0" presId="urn:microsoft.com/office/officeart/2005/8/layout/bList2#1"/>
    <dgm:cxn modelId="{77AFF528-382A-4BD1-944A-0041D1A7A2F0}" type="presParOf" srcId="{DBBC93B6-5787-496D-9D8B-BF9529A19A4A}" destId="{7BFC95A5-7236-46DF-8379-4965E3C4FE8F}" srcOrd="3" destOrd="0" presId="urn:microsoft.com/office/officeart/2005/8/layout/bList2#1"/>
    <dgm:cxn modelId="{6C6E4ED6-DCDB-450B-89F3-BC5024B66556}" type="presParOf" srcId="{C6CF14DC-1EF9-4470-B9A1-6213A48D04FF}" destId="{DB9C4AAE-7230-4764-AA8F-A73460F744D7}" srcOrd="1" destOrd="0" presId="urn:microsoft.com/office/officeart/2005/8/layout/bList2#1"/>
    <dgm:cxn modelId="{30C579C3-4B88-4CD3-BFB8-4578A690CF3D}" type="presParOf" srcId="{C6CF14DC-1EF9-4470-B9A1-6213A48D04FF}" destId="{FBE94D1D-E0FC-4AFB-9EF8-7FA402EBF440}" srcOrd="2" destOrd="0" presId="urn:microsoft.com/office/officeart/2005/8/layout/bList2#1"/>
    <dgm:cxn modelId="{4B314F9A-DB2F-4ED1-9129-F292275623A6}" type="presParOf" srcId="{FBE94D1D-E0FC-4AFB-9EF8-7FA402EBF440}" destId="{080C4A3B-8042-44A8-A9BF-1876343F786C}" srcOrd="0" destOrd="0" presId="urn:microsoft.com/office/officeart/2005/8/layout/bList2#1"/>
    <dgm:cxn modelId="{AE002619-967B-45F1-964E-CB751062E19C}" type="presParOf" srcId="{FBE94D1D-E0FC-4AFB-9EF8-7FA402EBF440}" destId="{79EA681C-0C59-41C8-A70A-4552A469CC12}" srcOrd="1" destOrd="0" presId="urn:microsoft.com/office/officeart/2005/8/layout/bList2#1"/>
    <dgm:cxn modelId="{EF649809-5C19-405C-8AFA-00D593EFF059}" type="presParOf" srcId="{FBE94D1D-E0FC-4AFB-9EF8-7FA402EBF440}" destId="{37A6AD0F-865A-417F-BA57-83E7F6FD22E3}" srcOrd="2" destOrd="0" presId="urn:microsoft.com/office/officeart/2005/8/layout/bList2#1"/>
    <dgm:cxn modelId="{44D9EBC9-3E8C-4B07-9E91-4C68036070FC}" type="presParOf" srcId="{FBE94D1D-E0FC-4AFB-9EF8-7FA402EBF440}" destId="{3BD3EC4E-BAC9-4E88-B18E-B66D911F0781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2E6BA0-FC2B-4498-A53C-2375A0B2EC4E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66365B-189A-47C3-8A47-12C3FCA97E9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ru-RU" sz="2800" b="1" dirty="0" smtClean="0">
            <a:solidFill>
              <a:schemeClr val="accent3">
                <a:lumMod val="50000"/>
              </a:schemeClr>
            </a:solidFill>
          </a:endParaRPr>
        </a:p>
        <a:p>
          <a:pPr rtl="0"/>
          <a:r>
            <a:rPr lang="ru-RU" sz="18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мероприятия «Организация предоставления услуг дополнительного образования»</a:t>
          </a:r>
          <a:br>
            <a:rPr lang="ru-RU" sz="18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1 638,0 </a:t>
          </a:r>
          <a:r>
            <a:rPr lang="ru-RU" sz="18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 (66%)</a:t>
          </a:r>
        </a:p>
        <a:p>
          <a:pPr rtl="0"/>
          <a:r>
            <a:rPr lang="ru-RU" sz="18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«Развития физической культуры и спорта» 831,3 тыс. рублей (34%)</a:t>
          </a:r>
          <a:br>
            <a:rPr lang="ru-RU" sz="18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dirty="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A8B4FF-A4F7-4C28-B6B2-BD22963F5FA8}" type="parTrans" cxnId="{DDA5FA36-8561-4FC1-AD2E-A655D3FFDA45}">
      <dgm:prSet/>
      <dgm:spPr/>
      <dgm:t>
        <a:bodyPr/>
        <a:lstStyle/>
        <a:p>
          <a:endParaRPr lang="ru-RU"/>
        </a:p>
      </dgm:t>
    </dgm:pt>
    <dgm:pt modelId="{1D59DC24-35E5-4B2D-8951-24A428FDE4A7}" type="sibTrans" cxnId="{DDA5FA36-8561-4FC1-AD2E-A655D3FFDA45}">
      <dgm:prSet/>
      <dgm:spPr/>
      <dgm:t>
        <a:bodyPr/>
        <a:lstStyle/>
        <a:p>
          <a:endParaRPr lang="ru-RU"/>
        </a:p>
      </dgm:t>
    </dgm:pt>
    <dgm:pt modelId="{0A9EF80A-C5FB-4991-88AD-F8BDCF32BEED}" type="pres">
      <dgm:prSet presAssocID="{932E6BA0-FC2B-4498-A53C-2375A0B2EC4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9CEEEF-758A-4071-AA00-D77549618C8C}" type="pres">
      <dgm:prSet presAssocID="{9966365B-189A-47C3-8A47-12C3FCA97E9F}" presName="composite" presStyleCnt="0"/>
      <dgm:spPr/>
    </dgm:pt>
    <dgm:pt modelId="{9BF47D64-6026-40EC-A386-573705DE5A7A}" type="pres">
      <dgm:prSet presAssocID="{9966365B-189A-47C3-8A47-12C3FCA97E9F}" presName="imgShp" presStyleLbl="fgImgPlace1" presStyleIdx="0" presStyleCnt="1" custLinFactNeighborX="-25367" custLinFactNeighborY="1607"/>
      <dgm:spPr>
        <a:effectLst>
          <a:softEdge rad="127000"/>
        </a:effectLst>
      </dgm:spPr>
    </dgm:pt>
    <dgm:pt modelId="{B93CE8C1-7933-4603-A3DB-10F730D257C0}" type="pres">
      <dgm:prSet presAssocID="{9966365B-189A-47C3-8A47-12C3FCA97E9F}" presName="txShp" presStyleLbl="node1" presStyleIdx="0" presStyleCnt="1" custScaleX="126694" custScaleY="95181" custLinFactNeighborX="8669" custLinFactNeighborY="2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AA2E9D-D07A-40C2-BB61-508A1DCB83EB}" type="presOf" srcId="{932E6BA0-FC2B-4498-A53C-2375A0B2EC4E}" destId="{0A9EF80A-C5FB-4991-88AD-F8BDCF32BEED}" srcOrd="0" destOrd="0" presId="urn:microsoft.com/office/officeart/2005/8/layout/vList3#1"/>
    <dgm:cxn modelId="{DDA5FA36-8561-4FC1-AD2E-A655D3FFDA45}" srcId="{932E6BA0-FC2B-4498-A53C-2375A0B2EC4E}" destId="{9966365B-189A-47C3-8A47-12C3FCA97E9F}" srcOrd="0" destOrd="0" parTransId="{25A8B4FF-A4F7-4C28-B6B2-BD22963F5FA8}" sibTransId="{1D59DC24-35E5-4B2D-8951-24A428FDE4A7}"/>
    <dgm:cxn modelId="{593AFDCA-0403-441C-80A6-56F332AF9DFF}" type="presOf" srcId="{9966365B-189A-47C3-8A47-12C3FCA97E9F}" destId="{B93CE8C1-7933-4603-A3DB-10F730D257C0}" srcOrd="0" destOrd="0" presId="urn:microsoft.com/office/officeart/2005/8/layout/vList3#1"/>
    <dgm:cxn modelId="{834533D5-B4EC-4D17-A5B6-1F86034EAD39}" type="presParOf" srcId="{0A9EF80A-C5FB-4991-88AD-F8BDCF32BEED}" destId="{7D9CEEEF-758A-4071-AA00-D77549618C8C}" srcOrd="0" destOrd="0" presId="urn:microsoft.com/office/officeart/2005/8/layout/vList3#1"/>
    <dgm:cxn modelId="{89F0EB62-366B-4D05-90DD-E36C7F3B1316}" type="presParOf" srcId="{7D9CEEEF-758A-4071-AA00-D77549618C8C}" destId="{9BF47D64-6026-40EC-A386-573705DE5A7A}" srcOrd="0" destOrd="0" presId="urn:microsoft.com/office/officeart/2005/8/layout/vList3#1"/>
    <dgm:cxn modelId="{E107A32A-72C6-4D2A-B561-70B25974986D}" type="presParOf" srcId="{7D9CEEEF-758A-4071-AA00-D77549618C8C}" destId="{B93CE8C1-7933-4603-A3DB-10F730D257C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7C9FB-9D87-4D10-8856-4728CC528034}">
      <dsp:nvSpPr>
        <dsp:cNvPr id="0" name=""/>
        <dsp:cNvSpPr/>
      </dsp:nvSpPr>
      <dsp:spPr>
        <a:xfrm>
          <a:off x="0" y="0"/>
          <a:ext cx="7910318" cy="794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alpha val="9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оставление проекта бюджета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284" y="23284"/>
        <a:ext cx="6959474" cy="748400"/>
      </dsp:txXfrm>
    </dsp:sp>
    <dsp:sp modelId="{E0120CAA-6B36-444F-84FB-F5FD84A00BE3}">
      <dsp:nvSpPr>
        <dsp:cNvPr id="0" name=""/>
        <dsp:cNvSpPr/>
      </dsp:nvSpPr>
      <dsp:spPr>
        <a:xfrm>
          <a:off x="590705" y="905380"/>
          <a:ext cx="7910318" cy="794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0000"/>
                <a:tint val="65000"/>
                <a:lumMod val="110000"/>
              </a:schemeClr>
            </a:gs>
            <a:gs pos="88000">
              <a:schemeClr val="accent5">
                <a:alpha val="90000"/>
                <a:hueOff val="0"/>
                <a:satOff val="0"/>
                <a:lumOff val="0"/>
                <a:alphaOff val="-1000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</a:t>
          </a: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ассмотрение и утверждение бюджета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3989" y="928664"/>
        <a:ext cx="6756315" cy="748400"/>
      </dsp:txXfrm>
    </dsp:sp>
    <dsp:sp modelId="{5ED79385-290F-4641-96F5-A47DC5E95E0B}">
      <dsp:nvSpPr>
        <dsp:cNvPr id="0" name=""/>
        <dsp:cNvSpPr/>
      </dsp:nvSpPr>
      <dsp:spPr>
        <a:xfrm>
          <a:off x="1181411" y="1810761"/>
          <a:ext cx="7910318" cy="794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65000"/>
                <a:lumMod val="110000"/>
              </a:schemeClr>
            </a:gs>
            <a:gs pos="88000">
              <a:schemeClr val="accent5">
                <a:alpha val="90000"/>
                <a:hueOff val="0"/>
                <a:satOff val="0"/>
                <a:lumOff val="0"/>
                <a:alphaOff val="-2000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сполнение бюджета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4695" y="1834045"/>
        <a:ext cx="6756315" cy="748400"/>
      </dsp:txXfrm>
    </dsp:sp>
    <dsp:sp modelId="{590AFA12-1E86-4BD4-B4A2-4D3001DD626B}">
      <dsp:nvSpPr>
        <dsp:cNvPr id="0" name=""/>
        <dsp:cNvSpPr/>
      </dsp:nvSpPr>
      <dsp:spPr>
        <a:xfrm>
          <a:off x="1772116" y="2716141"/>
          <a:ext cx="7910318" cy="794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0000"/>
                <a:tint val="65000"/>
                <a:lumMod val="110000"/>
              </a:schemeClr>
            </a:gs>
            <a:gs pos="88000">
              <a:schemeClr val="accent5">
                <a:alpha val="90000"/>
                <a:hueOff val="0"/>
                <a:satOff val="0"/>
                <a:lumOff val="0"/>
                <a:alphaOff val="-3000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</a:t>
          </a: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онтроль за исполнением бюджета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5400" y="2739425"/>
        <a:ext cx="6756315" cy="748400"/>
      </dsp:txXfrm>
    </dsp:sp>
    <dsp:sp modelId="{E01F475C-4F7C-4C7D-87C1-B5D62EFED5DE}">
      <dsp:nvSpPr>
        <dsp:cNvPr id="0" name=""/>
        <dsp:cNvSpPr/>
      </dsp:nvSpPr>
      <dsp:spPr>
        <a:xfrm>
          <a:off x="2362822" y="3621522"/>
          <a:ext cx="7910318" cy="794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65000"/>
                <a:lumMod val="110000"/>
              </a:schemeClr>
            </a:gs>
            <a:gs pos="88000">
              <a:schemeClr val="accent5">
                <a:alpha val="90000"/>
                <a:hueOff val="0"/>
                <a:satOff val="0"/>
                <a:lumOff val="0"/>
                <a:alphaOff val="-4000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</a:t>
          </a: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тверждение бюджетной отчетности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6106" y="3644806"/>
        <a:ext cx="6756315" cy="748400"/>
      </dsp:txXfrm>
    </dsp:sp>
    <dsp:sp modelId="{29AE700C-A15D-48EE-95A6-500CC3963EFA}">
      <dsp:nvSpPr>
        <dsp:cNvPr id="0" name=""/>
        <dsp:cNvSpPr/>
      </dsp:nvSpPr>
      <dsp:spPr>
        <a:xfrm>
          <a:off x="7393589" y="580768"/>
          <a:ext cx="516729" cy="51672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tx2">
              <a:lumMod val="75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7509853" y="580768"/>
        <a:ext cx="284201" cy="388839"/>
      </dsp:txXfrm>
    </dsp:sp>
    <dsp:sp modelId="{74265DD1-0201-422C-B0A5-BBFA19B997BB}">
      <dsp:nvSpPr>
        <dsp:cNvPr id="0" name=""/>
        <dsp:cNvSpPr/>
      </dsp:nvSpPr>
      <dsp:spPr>
        <a:xfrm>
          <a:off x="7984294" y="1486149"/>
          <a:ext cx="516729" cy="51672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-13333"/>
          </a:schemeClr>
        </a:solidFill>
        <a:ln w="12700" cap="rnd" cmpd="sng" algn="ctr">
          <a:solidFill>
            <a:schemeClr val="tx2">
              <a:lumMod val="75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8100558" y="1486149"/>
        <a:ext cx="284201" cy="388839"/>
      </dsp:txXfrm>
    </dsp:sp>
    <dsp:sp modelId="{EDC8170B-5F86-4BA5-87B5-1D06BB1F96AB}">
      <dsp:nvSpPr>
        <dsp:cNvPr id="0" name=""/>
        <dsp:cNvSpPr/>
      </dsp:nvSpPr>
      <dsp:spPr>
        <a:xfrm>
          <a:off x="8575000" y="2378280"/>
          <a:ext cx="516729" cy="51672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-26667"/>
          </a:schemeClr>
        </a:solidFill>
        <a:ln w="12700" cap="rnd" cmpd="sng" algn="ctr">
          <a:solidFill>
            <a:schemeClr val="tx2">
              <a:lumMod val="75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8691264" y="2378280"/>
        <a:ext cx="284201" cy="388839"/>
      </dsp:txXfrm>
    </dsp:sp>
    <dsp:sp modelId="{CE9BBB5F-FFA7-47C8-8E30-8DB59DC8D52B}">
      <dsp:nvSpPr>
        <dsp:cNvPr id="0" name=""/>
        <dsp:cNvSpPr/>
      </dsp:nvSpPr>
      <dsp:spPr>
        <a:xfrm>
          <a:off x="9165705" y="3292494"/>
          <a:ext cx="516729" cy="51672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-40000"/>
          </a:schemeClr>
        </a:solidFill>
        <a:ln w="12700" cap="rnd" cmpd="sng" algn="ctr">
          <a:solidFill>
            <a:schemeClr val="tx2">
              <a:lumMod val="75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9281969" y="3292494"/>
        <a:ext cx="284201" cy="3888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EFCA6-84C7-44D3-B534-C4063B6284F2}">
      <dsp:nvSpPr>
        <dsp:cNvPr id="0" name=""/>
        <dsp:cNvSpPr/>
      </dsp:nvSpPr>
      <dsp:spPr>
        <a:xfrm>
          <a:off x="0" y="0"/>
          <a:ext cx="7344816" cy="1267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alpha val="9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функционирования Главы муниципального образования и местной администрации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32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188,6 тыс. рублей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19" y="37119"/>
        <a:ext cx="5977256" cy="1193102"/>
      </dsp:txXfrm>
    </dsp:sp>
    <dsp:sp modelId="{D23CCD28-9A8D-431F-9F03-EC78769573C1}">
      <dsp:nvSpPr>
        <dsp:cNvPr id="0" name=""/>
        <dsp:cNvSpPr/>
      </dsp:nvSpPr>
      <dsp:spPr>
        <a:xfrm>
          <a:off x="672089" y="1440163"/>
          <a:ext cx="7344816" cy="1267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65000"/>
                <a:lumMod val="110000"/>
              </a:schemeClr>
            </a:gs>
            <a:gs pos="88000">
              <a:schemeClr val="accent5">
                <a:alpha val="90000"/>
                <a:hueOff val="0"/>
                <a:satOff val="0"/>
                <a:lumOff val="0"/>
                <a:alphaOff val="-2000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Резервный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фонд Администрации местного самоуправления Моздокского городского поселения  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1 500,0 тыс. рублей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9208" y="1477282"/>
        <a:ext cx="5798734" cy="1193102"/>
      </dsp:txXfrm>
    </dsp:sp>
    <dsp:sp modelId="{54B9EA78-B1A5-4705-ACE5-B1575200BF2A}">
      <dsp:nvSpPr>
        <dsp:cNvPr id="0" name=""/>
        <dsp:cNvSpPr/>
      </dsp:nvSpPr>
      <dsp:spPr>
        <a:xfrm>
          <a:off x="1233052" y="2901948"/>
          <a:ext cx="7344816" cy="1267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65000"/>
                <a:lumMod val="110000"/>
              </a:schemeClr>
            </a:gs>
            <a:gs pos="88000">
              <a:schemeClr val="accent5">
                <a:alpha val="90000"/>
                <a:hueOff val="0"/>
                <a:satOff val="0"/>
                <a:lumOff val="0"/>
                <a:alphaOff val="-4000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Другие общегосударственные вопросы 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2 778,4 тыс. рублей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0171" y="2939067"/>
        <a:ext cx="5798734" cy="1193102"/>
      </dsp:txXfrm>
    </dsp:sp>
    <dsp:sp modelId="{F3BF0FAD-2795-452E-9583-2A2E62B14795}">
      <dsp:nvSpPr>
        <dsp:cNvPr id="0" name=""/>
        <dsp:cNvSpPr/>
      </dsp:nvSpPr>
      <dsp:spPr>
        <a:xfrm>
          <a:off x="6521044" y="961066"/>
          <a:ext cx="823771" cy="82377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tx2">
              <a:lumMod val="75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706392" y="961066"/>
        <a:ext cx="453075" cy="619888"/>
      </dsp:txXfrm>
    </dsp:sp>
    <dsp:sp modelId="{8905C008-188F-47FC-9B8C-3A8091F494AD}">
      <dsp:nvSpPr>
        <dsp:cNvPr id="0" name=""/>
        <dsp:cNvSpPr/>
      </dsp:nvSpPr>
      <dsp:spPr>
        <a:xfrm>
          <a:off x="7169116" y="2431181"/>
          <a:ext cx="823771" cy="82377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-40000"/>
          </a:schemeClr>
        </a:solidFill>
        <a:ln w="12700" cap="rnd" cmpd="sng" algn="ctr">
          <a:solidFill>
            <a:schemeClr val="tx2">
              <a:lumMod val="75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7354464" y="2431181"/>
        <a:ext cx="453075" cy="619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F77A0-E005-4CAD-A4DA-57852536485F}">
      <dsp:nvSpPr>
        <dsp:cNvPr id="0" name=""/>
        <dsp:cNvSpPr/>
      </dsp:nvSpPr>
      <dsp:spPr>
        <a:xfrm>
          <a:off x="-5545670" y="-872376"/>
          <a:ext cx="6785312" cy="6785312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CFF615-6443-457E-B4C5-05CA79F257F0}">
      <dsp:nvSpPr>
        <dsp:cNvPr id="0" name=""/>
        <dsp:cNvSpPr/>
      </dsp:nvSpPr>
      <dsp:spPr>
        <a:xfrm>
          <a:off x="1036087" y="720094"/>
          <a:ext cx="7276430" cy="14399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299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Защита населения и территории от ЧС природного и техногенного характера, гражданская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оборона </a:t>
          </a: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(муниципальная программа «Гражданская оборона и чрезвычайные ситуации в МГП»)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6087" y="720094"/>
        <a:ext cx="7276430" cy="1439987"/>
      </dsp:txXfrm>
    </dsp:sp>
    <dsp:sp modelId="{4B2633EB-5F66-4290-A646-707617DFB4EA}">
      <dsp:nvSpPr>
        <dsp:cNvPr id="0" name=""/>
        <dsp:cNvSpPr/>
      </dsp:nvSpPr>
      <dsp:spPr>
        <a:xfrm>
          <a:off x="136095" y="540096"/>
          <a:ext cx="1799983" cy="179998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FA6EC00-1402-4C0B-9682-3F0884C2C185}">
      <dsp:nvSpPr>
        <dsp:cNvPr id="0" name=""/>
        <dsp:cNvSpPr/>
      </dsp:nvSpPr>
      <dsp:spPr>
        <a:xfrm>
          <a:off x="1036087" y="2880478"/>
          <a:ext cx="7276430" cy="14399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299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национальной безопасности и правоохранительной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деятельности </a:t>
          </a: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(муниципальная программа «Местное самоуправление и гражданское общество в МГП»)</a:t>
          </a: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6087" y="2880478"/>
        <a:ext cx="7276430" cy="1439987"/>
      </dsp:txXfrm>
    </dsp:sp>
    <dsp:sp modelId="{7B5EBF1B-9C34-4E87-A0EE-18A6DEE89F3E}">
      <dsp:nvSpPr>
        <dsp:cNvPr id="0" name=""/>
        <dsp:cNvSpPr/>
      </dsp:nvSpPr>
      <dsp:spPr>
        <a:xfrm>
          <a:off x="-82917" y="2641242"/>
          <a:ext cx="2238010" cy="1799983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ED4BF-D433-4B3D-8E8A-FA9D45428628}">
      <dsp:nvSpPr>
        <dsp:cNvPr id="0" name=""/>
        <dsp:cNvSpPr/>
      </dsp:nvSpPr>
      <dsp:spPr>
        <a:xfrm>
          <a:off x="0" y="0"/>
          <a:ext cx="4160708" cy="5475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Дорожное хозяйство (дорожные фонды 11 490,9 тыс. рублей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(77,0%)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90364"/>
        <a:ext cx="4160708" cy="2190364"/>
      </dsp:txXfrm>
    </dsp:sp>
    <dsp:sp modelId="{CDDC1AC8-8E84-493E-AB55-6EA6261B6515}">
      <dsp:nvSpPr>
        <dsp:cNvPr id="0" name=""/>
        <dsp:cNvSpPr/>
      </dsp:nvSpPr>
      <dsp:spPr>
        <a:xfrm>
          <a:off x="1663034" y="303000"/>
          <a:ext cx="1823478" cy="182347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E27E1-3F88-4B73-8163-A0D090B5B2F7}">
      <dsp:nvSpPr>
        <dsp:cNvPr id="0" name=""/>
        <dsp:cNvSpPr/>
      </dsp:nvSpPr>
      <dsp:spPr>
        <a:xfrm>
          <a:off x="4530704" y="0"/>
          <a:ext cx="4389363" cy="5475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национальной экономики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3 450,0 тыс. рублей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23,0%)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0704" y="2190364"/>
        <a:ext cx="4389363" cy="2190364"/>
      </dsp:txXfrm>
    </dsp:sp>
    <dsp:sp modelId="{174EC15B-EA61-464D-80AE-F7B236CDA2D8}">
      <dsp:nvSpPr>
        <dsp:cNvPr id="0" name=""/>
        <dsp:cNvSpPr/>
      </dsp:nvSpPr>
      <dsp:spPr>
        <a:xfrm>
          <a:off x="6096236" y="303000"/>
          <a:ext cx="1823478" cy="182347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FB5EE-C77F-4C71-BC00-827F03D9553A}">
      <dsp:nvSpPr>
        <dsp:cNvPr id="0" name=""/>
        <dsp:cNvSpPr/>
      </dsp:nvSpPr>
      <dsp:spPr>
        <a:xfrm>
          <a:off x="214106" y="3576168"/>
          <a:ext cx="8572499" cy="14711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8335E-5E65-4E47-ACCF-9544A5D7510D}">
      <dsp:nvSpPr>
        <dsp:cNvPr id="0" name=""/>
        <dsp:cNvSpPr/>
      </dsp:nvSpPr>
      <dsp:spPr>
        <a:xfrm>
          <a:off x="2486879" y="-33304"/>
          <a:ext cx="4934589" cy="4934589"/>
        </a:xfrm>
        <a:prstGeom prst="circularArrow">
          <a:avLst>
            <a:gd name="adj1" fmla="val 4668"/>
            <a:gd name="adj2" fmla="val 272909"/>
            <a:gd name="adj3" fmla="val 13409979"/>
            <a:gd name="adj4" fmla="val 17649591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E1F1820-A0CC-4424-B5BC-5860684D116D}">
      <dsp:nvSpPr>
        <dsp:cNvPr id="0" name=""/>
        <dsp:cNvSpPr/>
      </dsp:nvSpPr>
      <dsp:spPr>
        <a:xfrm>
          <a:off x="3567645" y="50101"/>
          <a:ext cx="2773056" cy="1268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Жилищное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19 802,1 (19,4%)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9555" y="112011"/>
        <a:ext cx="2649236" cy="1144410"/>
      </dsp:txXfrm>
    </dsp:sp>
    <dsp:sp modelId="{7AA25200-77FA-4504-83B8-9211F96D6439}">
      <dsp:nvSpPr>
        <dsp:cNvPr id="0" name=""/>
        <dsp:cNvSpPr/>
      </dsp:nvSpPr>
      <dsp:spPr>
        <a:xfrm>
          <a:off x="5805704" y="1533803"/>
          <a:ext cx="2924862" cy="16309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                            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57 715,8 тыс. рублей (56,6%)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85319" y="1613418"/>
        <a:ext cx="2765632" cy="1471687"/>
      </dsp:txXfrm>
    </dsp:sp>
    <dsp:sp modelId="{3EBBBFB0-0946-4171-AE30-2A1F4ADAB11A}">
      <dsp:nvSpPr>
        <dsp:cNvPr id="0" name=""/>
        <dsp:cNvSpPr/>
      </dsp:nvSpPr>
      <dsp:spPr>
        <a:xfrm>
          <a:off x="3361707" y="3204257"/>
          <a:ext cx="2710092" cy="13452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ЖКХ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24 479,4 тыс. руб.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(24,0%)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7377" y="3269927"/>
        <a:ext cx="2578752" cy="1213920"/>
      </dsp:txXfrm>
    </dsp:sp>
    <dsp:sp modelId="{7D1A62F1-3F19-461C-A2BA-A87058B9D208}">
      <dsp:nvSpPr>
        <dsp:cNvPr id="0" name=""/>
        <dsp:cNvSpPr/>
      </dsp:nvSpPr>
      <dsp:spPr>
        <a:xfrm>
          <a:off x="692694" y="1390605"/>
          <a:ext cx="2853991" cy="16503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50,0 тыс. руб. (0,05%)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3257" y="1471168"/>
        <a:ext cx="2692865" cy="14892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BAC75-F877-4190-9DDF-71DCCF795F2A}">
      <dsp:nvSpPr>
        <dsp:cNvPr id="0" name=""/>
        <dsp:cNvSpPr/>
      </dsp:nvSpPr>
      <dsp:spPr>
        <a:xfrm>
          <a:off x="0" y="164241"/>
          <a:ext cx="2820733" cy="203234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Пенсионное обеспечение                    4 196,7 тыс. руб.</a:t>
          </a:r>
          <a:endParaRPr lang="ru-RU" sz="1500" b="1" kern="1200" dirty="0">
            <a:solidFill>
              <a:schemeClr val="accent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620" y="211861"/>
        <a:ext cx="2725493" cy="1984724"/>
      </dsp:txXfrm>
    </dsp:sp>
    <dsp:sp modelId="{1E31D1C2-95C9-4EDC-8F8E-949ECA608D4D}">
      <dsp:nvSpPr>
        <dsp:cNvPr id="0" name=""/>
        <dsp:cNvSpPr/>
      </dsp:nvSpPr>
      <dsp:spPr>
        <a:xfrm>
          <a:off x="11" y="2210733"/>
          <a:ext cx="2803528" cy="708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0" rIns="67310" bIns="0" numCol="1" spcCol="1270" anchor="ctr" anchorCtr="0">
          <a:noAutofit/>
        </a:bodyPr>
        <a:lstStyle/>
        <a:p>
          <a:pPr lvl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90 %</a:t>
          </a:r>
          <a:endParaRPr lang="ru-RU" sz="5300" kern="1200" dirty="0"/>
        </a:p>
      </dsp:txBody>
      <dsp:txXfrm>
        <a:off x="11" y="2210733"/>
        <a:ext cx="1974315" cy="708663"/>
      </dsp:txXfrm>
    </dsp:sp>
    <dsp:sp modelId="{7BFC95A5-7236-46DF-8379-4965E3C4FE8F}">
      <dsp:nvSpPr>
        <dsp:cNvPr id="0" name=""/>
        <dsp:cNvSpPr/>
      </dsp:nvSpPr>
      <dsp:spPr>
        <a:xfrm>
          <a:off x="2387058" y="2093818"/>
          <a:ext cx="905523" cy="90552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C4A3B-8042-44A8-A9BF-1876343F786C}">
      <dsp:nvSpPr>
        <dsp:cNvPr id="0" name=""/>
        <dsp:cNvSpPr/>
      </dsp:nvSpPr>
      <dsp:spPr>
        <a:xfrm>
          <a:off x="3147429" y="158259"/>
          <a:ext cx="2743142" cy="19734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Социальное обеспечение населения </a:t>
          </a:r>
          <a:r>
            <a:rPr lang="ru-RU" sz="1500" b="1" kern="12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304,7 </a:t>
          </a:r>
          <a:r>
            <a:rPr lang="ru-RU" sz="1500" b="1" kern="12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500" b="1" kern="1200" dirty="0">
            <a:solidFill>
              <a:schemeClr val="accent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3669" y="204499"/>
        <a:ext cx="2650662" cy="1927218"/>
      </dsp:txXfrm>
    </dsp:sp>
    <dsp:sp modelId="{37A6AD0F-865A-417F-BA57-83E7F6FD22E3}">
      <dsp:nvSpPr>
        <dsp:cNvPr id="0" name=""/>
        <dsp:cNvSpPr/>
      </dsp:nvSpPr>
      <dsp:spPr>
        <a:xfrm>
          <a:off x="3151594" y="2127873"/>
          <a:ext cx="2840318" cy="830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0" rIns="67310" bIns="0" numCol="1" spcCol="1270" anchor="ctr" anchorCtr="0">
          <a:noAutofit/>
        </a:bodyPr>
        <a:lstStyle/>
        <a:p>
          <a:pPr lvl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7 %</a:t>
          </a:r>
          <a:endParaRPr lang="ru-RU" sz="5300" kern="1200" dirty="0"/>
        </a:p>
      </dsp:txBody>
      <dsp:txXfrm>
        <a:off x="3151594" y="2127873"/>
        <a:ext cx="2000224" cy="830458"/>
      </dsp:txXfrm>
    </dsp:sp>
    <dsp:sp modelId="{3BD3EC4E-BAC9-4E88-B18E-B66D911F0781}">
      <dsp:nvSpPr>
        <dsp:cNvPr id="0" name=""/>
        <dsp:cNvSpPr/>
      </dsp:nvSpPr>
      <dsp:spPr>
        <a:xfrm>
          <a:off x="5174449" y="2119688"/>
          <a:ext cx="905523" cy="90552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CE8C1-7933-4603-A3DB-10F730D257C0}">
      <dsp:nvSpPr>
        <dsp:cNvPr id="0" name=""/>
        <dsp:cNvSpPr/>
      </dsp:nvSpPr>
      <dsp:spPr>
        <a:xfrm rot="10800000">
          <a:off x="1545049" y="142513"/>
          <a:ext cx="8265726" cy="2814807"/>
        </a:xfrm>
        <a:prstGeom prst="homePlate">
          <a:avLst/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04096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мероприятия «Организация предоставления услуг дополнительного образования»</a:t>
          </a:r>
          <a:br>
            <a:rPr lang="ru-RU" sz="1800" b="1" kern="12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1 638,0 </a:t>
          </a:r>
          <a:r>
            <a:rPr lang="ru-RU" sz="1800" b="1" kern="12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 (66%)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«Развития физической культуры и спорта» 831,3 тыс. рублей (34%)</a:t>
          </a:r>
          <a:br>
            <a:rPr lang="ru-RU" sz="1800" b="1" kern="12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kern="1200" dirty="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48751" y="142513"/>
        <a:ext cx="7562024" cy="2814807"/>
      </dsp:txXfrm>
    </dsp:sp>
    <dsp:sp modelId="{9BF47D64-6026-40EC-A386-573705DE5A7A}">
      <dsp:nvSpPr>
        <dsp:cNvPr id="0" name=""/>
        <dsp:cNvSpPr/>
      </dsp:nvSpPr>
      <dsp:spPr>
        <a:xfrm>
          <a:off x="0" y="0"/>
          <a:ext cx="2957320" cy="29573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08F41-3CA8-4C09-B9B6-B80373D3A2E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3DB67-10F9-4246-A39E-96F3415D7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63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4538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776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6550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6925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41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3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85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57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C04B4F-BB8F-431F-9467-9B3AB3E4D99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57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4538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776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6550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6925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41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3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85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57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EA73414-0775-4BD2-A8AD-7F9435ED28A0}" type="slidenum">
              <a:rPr lang="ru-RU" altLang="ru-RU" smtClean="0">
                <a:latin typeface="Calibri" panose="020F0502020204030204" pitchFamily="34" charset="0"/>
              </a:rPr>
              <a:pPr/>
              <a:t>21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26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4538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776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6550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6925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41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3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85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57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696649-0DF3-4654-9CDF-4093A236977B}" type="slidenum">
              <a:rPr lang="ru-RU" altLang="ru-RU" smtClean="0">
                <a:latin typeface="Calibri" panose="020F0502020204030204" pitchFamily="34" charset="0"/>
              </a:rPr>
              <a:pPr/>
              <a:t>25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022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4538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776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6550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6925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41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3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85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57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15F380-53FF-4257-BD0A-8130900F193D}" type="slidenum">
              <a:rPr lang="ru-RU" altLang="ru-RU" smtClean="0">
                <a:latin typeface="Calibri" panose="020F0502020204030204" pitchFamily="34" charset="0"/>
              </a:rPr>
              <a:pPr/>
              <a:t>26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318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4538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776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6550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6925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41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3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85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57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25F7F83-8F35-4CAE-8417-D8A3711C7D54}" type="slidenum">
              <a:rPr lang="ru-RU" altLang="ru-RU" smtClean="0">
                <a:latin typeface="Calibri" panose="020F0502020204030204" pitchFamily="34" charset="0"/>
              </a:rPr>
              <a:pPr/>
              <a:t>29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880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4538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776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6550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6925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41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3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85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57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92CAC2-BDEF-47EC-8F3C-C70492FD2126}" type="slidenum">
              <a:rPr lang="ru-RU" altLang="ru-RU" smtClean="0">
                <a:latin typeface="Calibri" panose="020F0502020204030204" pitchFamily="34" charset="0"/>
              </a:rPr>
              <a:pPr/>
              <a:t>31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39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8390-3C3F-41A5-AB46-CE6D31087513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2483-31D0-4CFA-A8CE-7016C74BD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9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8390-3C3F-41A5-AB46-CE6D31087513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2483-31D0-4CFA-A8CE-7016C74BD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025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59ADA32-FA29-474B-B8DF-53419D820DD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BA1BFF-D153-4E2B-94D5-9D2A1256434D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1562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0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6E9A73-BE94-4142-9EF7-829A7CF326F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975A4F9-1E7A-4788-992F-A0EA0C47845C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6705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D8C390E-C64E-461C-92C3-2DE1A5FBAD9A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AB70A3B-AC36-47F2-9DCE-33196F34FC98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71749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0484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5267" y="3680884"/>
              <a:ext cx="4764617" cy="317711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7784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3317" y="-8467"/>
              <a:ext cx="2588683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53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717" y="-8467"/>
              <a:ext cx="1289049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8933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667" y="3589867"/>
              <a:ext cx="1818217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BCC0D08-4C2B-4700-A576-D7F4563694EE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DFFD81-10FC-4255-BDA3-614412E15331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5524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62D224D-B3D6-4B3C-8684-6C854E92B601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6481144-ABB7-4ACF-99A4-7A15FDC0A5F3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072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8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169F9A-5955-45E3-8574-82FBC5220775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EE64BD-7635-4C38-B439-3035FF85D5C4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813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90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1C7CA1E-F8FE-454F-8DA9-8BA8D8DDC7C2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B3547B-326C-463B-B57A-07231A3DE52D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1529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6"/>
            <a:ext cx="4185623" cy="33041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6"/>
            <a:ext cx="4185617" cy="33041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674A3C-6970-4241-B4F8-3D3077403F7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3F180E4-9AEB-47BE-A964-21400B695847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221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22983DA-26B2-4B74-A906-C07CFC7F767F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BBD565C-577F-4B0C-83FD-67C9375273C7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3593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3B7441B-D437-456B-AC4D-576C922BD27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EE0B6F-DAF1-4751-AA21-38487B225C43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14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8390-3C3F-41A5-AB46-CE6D31087513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2483-31D0-4CFA-A8CE-7016C74BD85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0512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7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4"/>
            <a:ext cx="4513541" cy="5526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70"/>
            <a:ext cx="3854528" cy="2584449"/>
          </a:xfrm>
        </p:spPr>
        <p:txBody>
          <a:bodyPr/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6A6752D-AFF1-45AE-A1FC-F7A0E6C4E606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271D30-B235-4647-A0F7-328D3CCCC148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82353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1"/>
            <a:ext cx="8596668" cy="384571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9"/>
            <a:ext cx="8596667" cy="674024"/>
          </a:xfrm>
        </p:spPr>
        <p:txBody>
          <a:bodyPr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5D1E81-8A4F-4F2B-AFB9-234659C8259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10ADC0-AE0D-4504-804A-7E2CF9EF77CC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09759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BF30694-5715-425B-9FE7-D0611D1D127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B8BE1DD-D5EB-4323-8E8A-982C9809F9EB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192853"/>
      </p:ext>
    </p:extLst>
  </p:cSld>
  <p:clrMapOvr>
    <a:masterClrMapping/>
  </p:clrMapOvr>
  <p:hf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867" y="789518"/>
            <a:ext cx="609600" cy="5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2117" y="2887133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89950A6-1CEE-43F0-81FD-E74F8FAE2C8B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CE2F09F-19ED-4AAD-8664-C0B4639FE446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878725"/>
      </p:ext>
    </p:extLst>
  </p:cSld>
  <p:clrMapOvr>
    <a:masterClrMapping/>
  </p:clrMapOvr>
  <p:hf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9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F946DD1-056A-46AB-88C9-54F0C67BB16F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6AD130-A8D6-4511-9FDD-F3DAB9C552FA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881732"/>
      </p:ext>
    </p:extLst>
  </p:cSld>
  <p:clrMapOvr>
    <a:masterClrMapping/>
  </p:clrMapOvr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867" y="789518"/>
            <a:ext cx="609600" cy="5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2117" y="2887133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D77C4A3-C266-4534-84F2-745055E00120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5B6C851-18B1-4079-94AD-3A783C5CBEC9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060613"/>
      </p:ext>
    </p:extLst>
  </p:cSld>
  <p:clrMapOvr>
    <a:masterClrMapping/>
  </p:clrMapOvr>
  <p:hf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7DEEC25-EBC0-4ECD-8057-914244C5A6EE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8AE66B-B9E6-4DF1-BA02-7C54AD4148EC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89248"/>
      </p:ext>
    </p:extLst>
  </p:cSld>
  <p:clrMapOvr>
    <a:masterClrMapping/>
  </p:clrMapOvr>
  <p:hf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59ADA32-FA29-474B-B8DF-53419D820DD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BA1BFF-D153-4E2B-94D5-9D2A1256434D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3942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0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6E9A73-BE94-4142-9EF7-829A7CF326F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975A4F9-1E7A-4788-992F-A0EA0C47845C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98444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D8C390E-C64E-461C-92C3-2DE1A5FBAD9A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AB70A3B-AC36-47F2-9DCE-33196F34FC98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4999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8390-3C3F-41A5-AB46-CE6D31087513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2483-31D0-4CFA-A8CE-7016C74BD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989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0484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5267" y="3680884"/>
              <a:ext cx="4764617" cy="317711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7784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3317" y="-8467"/>
              <a:ext cx="2588683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53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717" y="-8467"/>
              <a:ext cx="1289049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8933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667" y="3589867"/>
              <a:ext cx="1818217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BCC0D08-4C2B-4700-A576-D7F4563694EE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DFFD81-10FC-4255-BDA3-614412E15331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16306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62D224D-B3D6-4B3C-8684-6C854E92B601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6481144-ABB7-4ACF-99A4-7A15FDC0A5F3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328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8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169F9A-5955-45E3-8574-82FBC5220775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EE64BD-7635-4C38-B439-3035FF85D5C4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4927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90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1C7CA1E-F8FE-454F-8DA9-8BA8D8DDC7C2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B3547B-326C-463B-B57A-07231A3DE52D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6501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6"/>
            <a:ext cx="4185623" cy="33041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6"/>
            <a:ext cx="4185617" cy="33041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674A3C-6970-4241-B4F8-3D3077403F7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3F180E4-9AEB-47BE-A964-21400B695847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0129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22983DA-26B2-4B74-A906-C07CFC7F767F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BBD565C-577F-4B0C-83FD-67C9375273C7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16093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3B7441B-D437-456B-AC4D-576C922BD27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EE0B6F-DAF1-4751-AA21-38487B225C43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312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7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4"/>
            <a:ext cx="4513541" cy="5526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70"/>
            <a:ext cx="3854528" cy="2584449"/>
          </a:xfrm>
        </p:spPr>
        <p:txBody>
          <a:bodyPr/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6A6752D-AFF1-45AE-A1FC-F7A0E6C4E606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271D30-B235-4647-A0F7-328D3CCCC148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58639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1"/>
            <a:ext cx="8596668" cy="384571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9"/>
            <a:ext cx="8596667" cy="674024"/>
          </a:xfrm>
        </p:spPr>
        <p:txBody>
          <a:bodyPr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5D1E81-8A4F-4F2B-AFB9-234659C8259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10ADC0-AE0D-4504-804A-7E2CF9EF77CC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6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BF30694-5715-425B-9FE7-D0611D1D127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B8BE1DD-D5EB-4323-8E8A-982C9809F9EB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46071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8390-3C3F-41A5-AB46-CE6D31087513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2483-31D0-4CFA-A8CE-7016C74BD85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502530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867" y="789518"/>
            <a:ext cx="609600" cy="5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2117" y="2887133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89950A6-1CEE-43F0-81FD-E74F8FAE2C8B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CE2F09F-19ED-4AAD-8664-C0B4639FE446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10658"/>
      </p:ext>
    </p:extLst>
  </p:cSld>
  <p:clrMapOvr>
    <a:masterClrMapping/>
  </p:clrMapOvr>
  <p:hf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9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F946DD1-056A-46AB-88C9-54F0C67BB16F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6AD130-A8D6-4511-9FDD-F3DAB9C552FA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368200"/>
      </p:ext>
    </p:extLst>
  </p:cSld>
  <p:clrMapOvr>
    <a:masterClrMapping/>
  </p:clrMapOvr>
  <p:hf hdr="0" ft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867" y="789518"/>
            <a:ext cx="609600" cy="5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2117" y="2887133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D77C4A3-C266-4534-84F2-745055E00120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5B6C851-18B1-4079-94AD-3A783C5CBEC9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51455"/>
      </p:ext>
    </p:extLst>
  </p:cSld>
  <p:clrMapOvr>
    <a:masterClrMapping/>
  </p:clrMapOvr>
  <p:hf hdr="0" ft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7DEEC25-EBC0-4ECD-8057-914244C5A6EE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8AE66B-B9E6-4DF1-BA02-7C54AD4148EC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246001"/>
      </p:ext>
    </p:extLst>
  </p:cSld>
  <p:clrMapOvr>
    <a:masterClrMapping/>
  </p:clrMapOvr>
  <p:hf hdr="0" ft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59ADA32-FA29-474B-B8DF-53419D820DD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BA1BFF-D153-4E2B-94D5-9D2A1256434D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6101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0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6E9A73-BE94-4142-9EF7-829A7CF326F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975A4F9-1E7A-4788-992F-A0EA0C47845C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20333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D8C390E-C64E-461C-92C3-2DE1A5FBAD9A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AB70A3B-AC36-47F2-9DCE-33196F34FC98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315358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0484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5267" y="3680884"/>
              <a:ext cx="4764617" cy="317711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7784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3317" y="-8467"/>
              <a:ext cx="2588683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53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717" y="-8467"/>
              <a:ext cx="1289049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8933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667" y="3589867"/>
              <a:ext cx="1818217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BCC0D08-4C2B-4700-A576-D7F4563694EE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DFFD81-10FC-4255-BDA3-614412E15331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33597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62D224D-B3D6-4B3C-8684-6C854E92B601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6481144-ABB7-4ACF-99A4-7A15FDC0A5F3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0740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8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169F9A-5955-45E3-8574-82FBC5220775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EE64BD-7635-4C38-B439-3035FF85D5C4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817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8390-3C3F-41A5-AB46-CE6D31087513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2483-31D0-4CFA-A8CE-7016C74BD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62997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90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1C7CA1E-F8FE-454F-8DA9-8BA8D8DDC7C2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B3547B-326C-463B-B57A-07231A3DE52D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54317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6"/>
            <a:ext cx="4185623" cy="33041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6"/>
            <a:ext cx="4185617" cy="33041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674A3C-6970-4241-B4F8-3D3077403F7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3F180E4-9AEB-47BE-A964-21400B695847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49708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22983DA-26B2-4B74-A906-C07CFC7F767F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BBD565C-577F-4B0C-83FD-67C9375273C7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84440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3B7441B-D437-456B-AC4D-576C922BD27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EE0B6F-DAF1-4751-AA21-38487B225C43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28890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7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4"/>
            <a:ext cx="4513541" cy="5526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70"/>
            <a:ext cx="3854528" cy="2584449"/>
          </a:xfrm>
        </p:spPr>
        <p:txBody>
          <a:bodyPr/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6A6752D-AFF1-45AE-A1FC-F7A0E6C4E606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271D30-B235-4647-A0F7-328D3CCCC148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90805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1"/>
            <a:ext cx="8596668" cy="384571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9"/>
            <a:ext cx="8596667" cy="674024"/>
          </a:xfrm>
        </p:spPr>
        <p:txBody>
          <a:bodyPr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5D1E81-8A4F-4F2B-AFB9-234659C8259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10ADC0-AE0D-4504-804A-7E2CF9EF77CC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72541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BF30694-5715-425B-9FE7-D0611D1D127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B8BE1DD-D5EB-4323-8E8A-982C9809F9EB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911944"/>
      </p:ext>
    </p:extLst>
  </p:cSld>
  <p:clrMapOvr>
    <a:masterClrMapping/>
  </p:clrMapOvr>
  <p:hf hdr="0" ftr="0" dt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867" y="789518"/>
            <a:ext cx="609600" cy="5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2117" y="2887133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89950A6-1CEE-43F0-81FD-E74F8FAE2C8B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CE2F09F-19ED-4AAD-8664-C0B4639FE446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12053"/>
      </p:ext>
    </p:extLst>
  </p:cSld>
  <p:clrMapOvr>
    <a:masterClrMapping/>
  </p:clrMapOvr>
  <p:hf hdr="0" ftr="0" dt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9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F946DD1-056A-46AB-88C9-54F0C67BB16F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6AD130-A8D6-4511-9FDD-F3DAB9C552FA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673083"/>
      </p:ext>
    </p:extLst>
  </p:cSld>
  <p:clrMapOvr>
    <a:masterClrMapping/>
  </p:clrMapOvr>
  <p:hf hdr="0" ft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867" y="789518"/>
            <a:ext cx="609600" cy="5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2117" y="2887133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D77C4A3-C266-4534-84F2-745055E00120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5B6C851-18B1-4079-94AD-3A783C5CBEC9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86773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8390-3C3F-41A5-AB46-CE6D31087513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2483-31D0-4CFA-A8CE-7016C74BD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54733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7DEEC25-EBC0-4ECD-8057-914244C5A6EE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8AE66B-B9E6-4DF1-BA02-7C54AD4148EC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841065"/>
      </p:ext>
    </p:extLst>
  </p:cSld>
  <p:clrMapOvr>
    <a:masterClrMapping/>
  </p:clrMapOvr>
  <p:hf hdr="0" ftr="0" dt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59ADA32-FA29-474B-B8DF-53419D820DD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BA1BFF-D153-4E2B-94D5-9D2A1256434D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2124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0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6E9A73-BE94-4142-9EF7-829A7CF326F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975A4F9-1E7A-4788-992F-A0EA0C47845C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60199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D8C390E-C64E-461C-92C3-2DE1A5FBAD9A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AB70A3B-AC36-47F2-9DCE-33196F34FC98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50657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0484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5267" y="3680884"/>
              <a:ext cx="4764617" cy="317711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7784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3317" y="-8467"/>
              <a:ext cx="2588683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53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717" y="-8467"/>
              <a:ext cx="1289049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8933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667" y="3589867"/>
              <a:ext cx="1818217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BCC0D08-4C2B-4700-A576-D7F4563694EE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DFFD81-10FC-4255-BDA3-614412E15331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2767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62D224D-B3D6-4B3C-8684-6C854E92B601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6481144-ABB7-4ACF-99A4-7A15FDC0A5F3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32275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8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169F9A-5955-45E3-8574-82FBC5220775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EE64BD-7635-4C38-B439-3035FF85D5C4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2579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90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1C7CA1E-F8FE-454F-8DA9-8BA8D8DDC7C2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B3547B-326C-463B-B57A-07231A3DE52D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4456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6"/>
            <a:ext cx="4185623" cy="33041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6"/>
            <a:ext cx="4185617" cy="33041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674A3C-6970-4241-B4F8-3D3077403F7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3F180E4-9AEB-47BE-A964-21400B695847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6693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22983DA-26B2-4B74-A906-C07CFC7F767F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BBD565C-577F-4B0C-83FD-67C9375273C7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806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8390-3C3F-41A5-AB46-CE6D31087513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2483-31D0-4CFA-A8CE-7016C74BD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95130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3B7441B-D437-456B-AC4D-576C922BD27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EE0B6F-DAF1-4751-AA21-38487B225C43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2633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7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4"/>
            <a:ext cx="4513541" cy="5526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70"/>
            <a:ext cx="3854528" cy="2584449"/>
          </a:xfrm>
        </p:spPr>
        <p:txBody>
          <a:bodyPr/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6A6752D-AFF1-45AE-A1FC-F7A0E6C4E606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271D30-B235-4647-A0F7-328D3CCCC148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9782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1"/>
            <a:ext cx="8596668" cy="384571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9"/>
            <a:ext cx="8596667" cy="674024"/>
          </a:xfrm>
        </p:spPr>
        <p:txBody>
          <a:bodyPr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5D1E81-8A4F-4F2B-AFB9-234659C8259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10ADC0-AE0D-4504-804A-7E2CF9EF77CC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2702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BF30694-5715-425B-9FE7-D0611D1D127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B8BE1DD-D5EB-4323-8E8A-982C9809F9EB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9230"/>
      </p:ext>
    </p:extLst>
  </p:cSld>
  <p:clrMapOvr>
    <a:masterClrMapping/>
  </p:clrMapOvr>
  <p:hf hdr="0" ftr="0" dt="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867" y="789518"/>
            <a:ext cx="609600" cy="5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2117" y="2887133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89950A6-1CEE-43F0-81FD-E74F8FAE2C8B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CE2F09F-19ED-4AAD-8664-C0B4639FE446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43686"/>
      </p:ext>
    </p:extLst>
  </p:cSld>
  <p:clrMapOvr>
    <a:masterClrMapping/>
  </p:clrMapOvr>
  <p:hf hdr="0" ftr="0" dt="0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9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F946DD1-056A-46AB-88C9-54F0C67BB16F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6AD130-A8D6-4511-9FDD-F3DAB9C552FA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42021"/>
      </p:ext>
    </p:extLst>
  </p:cSld>
  <p:clrMapOvr>
    <a:masterClrMapping/>
  </p:clrMapOvr>
  <p:hf hdr="0" ftr="0" dt="0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867" y="789518"/>
            <a:ext cx="609600" cy="5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2117" y="2887133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D77C4A3-C266-4534-84F2-745055E00120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5B6C851-18B1-4079-94AD-3A783C5CBEC9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96070"/>
      </p:ext>
    </p:extLst>
  </p:cSld>
  <p:clrMapOvr>
    <a:masterClrMapping/>
  </p:clrMapOvr>
  <p:hf hdr="0" ftr="0" dt="0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7DEEC25-EBC0-4ECD-8057-914244C5A6EE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8AE66B-B9E6-4DF1-BA02-7C54AD4148EC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91127"/>
      </p:ext>
    </p:extLst>
  </p:cSld>
  <p:clrMapOvr>
    <a:masterClrMapping/>
  </p:clrMapOvr>
  <p:hf hdr="0" ftr="0" dt="0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59ADA32-FA29-474B-B8DF-53419D820DD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BA1BFF-D153-4E2B-94D5-9D2A1256434D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925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0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6E9A73-BE94-4142-9EF7-829A7CF326F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975A4F9-1E7A-4788-992F-A0EA0C47845C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330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C390E-C64E-461C-92C3-2DE1A5FBAD9A}" type="datetimeFigureOut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B8396-8382-4411-A74A-A4EA50D3C9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1612305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D8C390E-C64E-461C-92C3-2DE1A5FBAD9A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AB70A3B-AC36-47F2-9DCE-33196F34FC98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77374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0484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5267" y="3680884"/>
              <a:ext cx="4764617" cy="317711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7784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3317" y="-8467"/>
              <a:ext cx="2588683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53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717" y="-8467"/>
              <a:ext cx="1289049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8933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667" y="3589867"/>
              <a:ext cx="1818217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BCC0D08-4C2B-4700-A576-D7F4563694EE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DFFD81-10FC-4255-BDA3-614412E15331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5145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62D224D-B3D6-4B3C-8684-6C854E92B601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6481144-ABB7-4ACF-99A4-7A15FDC0A5F3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1458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8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169F9A-5955-45E3-8574-82FBC5220775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EE64BD-7635-4C38-B439-3035FF85D5C4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92357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90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1C7CA1E-F8FE-454F-8DA9-8BA8D8DDC7C2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B3547B-326C-463B-B57A-07231A3DE52D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88053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6"/>
            <a:ext cx="4185623" cy="33041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6"/>
            <a:ext cx="4185617" cy="33041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674A3C-6970-4241-B4F8-3D3077403F7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3F180E4-9AEB-47BE-A964-21400B695847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50770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22983DA-26B2-4B74-A906-C07CFC7F767F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BBD565C-577F-4B0C-83FD-67C9375273C7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9657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3B7441B-D437-456B-AC4D-576C922BD27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EE0B6F-DAF1-4751-AA21-38487B225C43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2522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7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4"/>
            <a:ext cx="4513541" cy="5526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70"/>
            <a:ext cx="3854528" cy="2584449"/>
          </a:xfrm>
        </p:spPr>
        <p:txBody>
          <a:bodyPr/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6A6752D-AFF1-45AE-A1FC-F7A0E6C4E606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271D30-B235-4647-A0F7-328D3CCCC148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47106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1"/>
            <a:ext cx="8596668" cy="384571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9"/>
            <a:ext cx="8596667" cy="674024"/>
          </a:xfrm>
        </p:spPr>
        <p:txBody>
          <a:bodyPr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5D1E81-8A4F-4F2B-AFB9-234659C8259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10ADC0-AE0D-4504-804A-7E2CF9EF77CC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195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0484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5267" y="3680884"/>
              <a:ext cx="4764617" cy="317711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7784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3317" y="-8467"/>
              <a:ext cx="2588683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53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717" y="-8467"/>
              <a:ext cx="1289049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8933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667" y="3589867"/>
              <a:ext cx="1818217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BCC0D08-4C2B-4700-A576-D7F4563694EE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DFFD81-10FC-4255-BDA3-614412E15331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04104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BF30694-5715-425B-9FE7-D0611D1D127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B8BE1DD-D5EB-4323-8E8A-982C9809F9EB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921969"/>
      </p:ext>
    </p:extLst>
  </p:cSld>
  <p:clrMapOvr>
    <a:masterClrMapping/>
  </p:clrMapOvr>
  <p:hf hdr="0" ftr="0" dt="0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867" y="789518"/>
            <a:ext cx="609600" cy="5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2117" y="2887133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89950A6-1CEE-43F0-81FD-E74F8FAE2C8B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CE2F09F-19ED-4AAD-8664-C0B4639FE446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881534"/>
      </p:ext>
    </p:extLst>
  </p:cSld>
  <p:clrMapOvr>
    <a:masterClrMapping/>
  </p:clrMapOvr>
  <p:hf hdr="0" ftr="0" dt="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9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F946DD1-056A-46AB-88C9-54F0C67BB16F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6AD130-A8D6-4511-9FDD-F3DAB9C552FA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52988"/>
      </p:ext>
    </p:extLst>
  </p:cSld>
  <p:clrMapOvr>
    <a:masterClrMapping/>
  </p:clrMapOvr>
  <p:hf hdr="0" ftr="0" dt="0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867" y="789518"/>
            <a:ext cx="609600" cy="5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2117" y="2887133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D77C4A3-C266-4534-84F2-745055E00120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5B6C851-18B1-4079-94AD-3A783C5CBEC9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481043"/>
      </p:ext>
    </p:extLst>
  </p:cSld>
  <p:clrMapOvr>
    <a:masterClrMapping/>
  </p:clrMapOvr>
  <p:hf hdr="0" ft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7DEEC25-EBC0-4ECD-8057-914244C5A6EE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8AE66B-B9E6-4DF1-BA02-7C54AD4148EC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158400"/>
      </p:ext>
    </p:extLst>
  </p:cSld>
  <p:clrMapOvr>
    <a:masterClrMapping/>
  </p:clrMapOvr>
  <p:hf hdr="0" ftr="0" dt="0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59ADA32-FA29-474B-B8DF-53419D820DD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BA1BFF-D153-4E2B-94D5-9D2A1256434D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05705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0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6E9A73-BE94-4142-9EF7-829A7CF326F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975A4F9-1E7A-4788-992F-A0EA0C47845C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43795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D8C390E-C64E-461C-92C3-2DE1A5FBAD9A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AB70A3B-AC36-47F2-9DCE-33196F34FC98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889854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0484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5267" y="3680884"/>
              <a:ext cx="4764617" cy="317711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7784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3317" y="-8467"/>
              <a:ext cx="2588683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53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717" y="-8467"/>
              <a:ext cx="1289049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8933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667" y="3589867"/>
              <a:ext cx="1818217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BCC0D08-4C2B-4700-A576-D7F4563694EE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DFFD81-10FC-4255-BDA3-614412E15331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0137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62D224D-B3D6-4B3C-8684-6C854E92B601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6481144-ABB7-4ACF-99A4-7A15FDC0A5F3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451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62D224D-B3D6-4B3C-8684-6C854E92B601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6481144-ABB7-4ACF-99A4-7A15FDC0A5F3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0126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8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169F9A-5955-45E3-8574-82FBC5220775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EE64BD-7635-4C38-B439-3035FF85D5C4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49081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90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1C7CA1E-F8FE-454F-8DA9-8BA8D8DDC7C2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B3547B-326C-463B-B57A-07231A3DE52D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40482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6"/>
            <a:ext cx="4185623" cy="33041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6"/>
            <a:ext cx="4185617" cy="33041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674A3C-6970-4241-B4F8-3D3077403F7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3F180E4-9AEB-47BE-A964-21400B695847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02427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22983DA-26B2-4B74-A906-C07CFC7F767F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BBD565C-577F-4B0C-83FD-67C9375273C7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9343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3B7441B-D437-456B-AC4D-576C922BD27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EE0B6F-DAF1-4751-AA21-38487B225C43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1019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7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4"/>
            <a:ext cx="4513541" cy="5526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70"/>
            <a:ext cx="3854528" cy="2584449"/>
          </a:xfrm>
        </p:spPr>
        <p:txBody>
          <a:bodyPr/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6A6752D-AFF1-45AE-A1FC-F7A0E6C4E606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271D30-B235-4647-A0F7-328D3CCCC148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63351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1"/>
            <a:ext cx="8596668" cy="384571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9"/>
            <a:ext cx="8596667" cy="674024"/>
          </a:xfrm>
        </p:spPr>
        <p:txBody>
          <a:bodyPr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5D1E81-8A4F-4F2B-AFB9-234659C8259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10ADC0-AE0D-4504-804A-7E2CF9EF77CC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8167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BF30694-5715-425B-9FE7-D0611D1D127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B8BE1DD-D5EB-4323-8E8A-982C9809F9EB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561484"/>
      </p:ext>
    </p:extLst>
  </p:cSld>
  <p:clrMapOvr>
    <a:masterClrMapping/>
  </p:clrMapOvr>
  <p:hf hdr="0" ftr="0" dt="0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867" y="789518"/>
            <a:ext cx="609600" cy="5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2117" y="2887133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89950A6-1CEE-43F0-81FD-E74F8FAE2C8B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CE2F09F-19ED-4AAD-8664-C0B4639FE446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938228"/>
      </p:ext>
    </p:extLst>
  </p:cSld>
  <p:clrMapOvr>
    <a:masterClrMapping/>
  </p:clrMapOvr>
  <p:hf hdr="0" ftr="0" dt="0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9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F946DD1-056A-46AB-88C9-54F0C67BB16F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6AD130-A8D6-4511-9FDD-F3DAB9C552FA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59124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8390-3C3F-41A5-AB46-CE6D31087513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2483-31D0-4CFA-A8CE-7016C74BD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121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8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169F9A-5955-45E3-8574-82FBC5220775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EE64BD-7635-4C38-B439-3035FF85D5C4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1137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867" y="789518"/>
            <a:ext cx="609600" cy="5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2117" y="2887133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D77C4A3-C266-4534-84F2-745055E00120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5B6C851-18B1-4079-94AD-3A783C5CBEC9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916186"/>
      </p:ext>
    </p:extLst>
  </p:cSld>
  <p:clrMapOvr>
    <a:masterClrMapping/>
  </p:clrMapOvr>
  <p:hf hdr="0" ftr="0" dt="0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7DEEC25-EBC0-4ECD-8057-914244C5A6EE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8AE66B-B9E6-4DF1-BA02-7C54AD4148EC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107833"/>
      </p:ext>
    </p:extLst>
  </p:cSld>
  <p:clrMapOvr>
    <a:masterClrMapping/>
  </p:clrMapOvr>
  <p:hf hdr="0" ftr="0" dt="0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59ADA32-FA29-474B-B8DF-53419D820DD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BA1BFF-D153-4E2B-94D5-9D2A1256434D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21654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0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6E9A73-BE94-4142-9EF7-829A7CF326F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975A4F9-1E7A-4788-992F-A0EA0C47845C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39908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D8C390E-C64E-461C-92C3-2DE1A5FBAD9A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AB70A3B-AC36-47F2-9DCE-33196F34FC98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381352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0484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5267" y="3680884"/>
              <a:ext cx="4764617" cy="317711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7784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3317" y="-8467"/>
              <a:ext cx="2588683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53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717" y="-8467"/>
              <a:ext cx="1289049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8933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667" y="3589867"/>
              <a:ext cx="1818217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BCC0D08-4C2B-4700-A576-D7F4563694EE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DFFD81-10FC-4255-BDA3-614412E15331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5155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62D224D-B3D6-4B3C-8684-6C854E92B601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6481144-ABB7-4ACF-99A4-7A15FDC0A5F3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4190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8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169F9A-5955-45E3-8574-82FBC5220775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EE64BD-7635-4C38-B439-3035FF85D5C4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89173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90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1C7CA1E-F8FE-454F-8DA9-8BA8D8DDC7C2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B3547B-326C-463B-B57A-07231A3DE52D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47527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6"/>
            <a:ext cx="4185623" cy="33041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6"/>
            <a:ext cx="4185617" cy="33041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674A3C-6970-4241-B4F8-3D3077403F7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3F180E4-9AEB-47BE-A964-21400B695847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513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90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1C7CA1E-F8FE-454F-8DA9-8BA8D8DDC7C2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B3547B-326C-463B-B57A-07231A3DE52D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73815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22983DA-26B2-4B74-A906-C07CFC7F767F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BBD565C-577F-4B0C-83FD-67C9375273C7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72558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3B7441B-D437-456B-AC4D-576C922BD27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EE0B6F-DAF1-4751-AA21-38487B225C43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79535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7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4"/>
            <a:ext cx="4513541" cy="5526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70"/>
            <a:ext cx="3854528" cy="2584449"/>
          </a:xfrm>
        </p:spPr>
        <p:txBody>
          <a:bodyPr/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6A6752D-AFF1-45AE-A1FC-F7A0E6C4E606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271D30-B235-4647-A0F7-328D3CCCC148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68663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1"/>
            <a:ext cx="8596668" cy="384571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9"/>
            <a:ext cx="8596667" cy="674024"/>
          </a:xfrm>
        </p:spPr>
        <p:txBody>
          <a:bodyPr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5D1E81-8A4F-4F2B-AFB9-234659C8259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10ADC0-AE0D-4504-804A-7E2CF9EF77CC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40560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BF30694-5715-425B-9FE7-D0611D1D127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B8BE1DD-D5EB-4323-8E8A-982C9809F9EB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543972"/>
      </p:ext>
    </p:extLst>
  </p:cSld>
  <p:clrMapOvr>
    <a:masterClrMapping/>
  </p:clrMapOvr>
  <p:hf hdr="0" ftr="0" dt="0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867" y="789518"/>
            <a:ext cx="609600" cy="5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2117" y="2887133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89950A6-1CEE-43F0-81FD-E74F8FAE2C8B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CE2F09F-19ED-4AAD-8664-C0B4639FE446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56775"/>
      </p:ext>
    </p:extLst>
  </p:cSld>
  <p:clrMapOvr>
    <a:masterClrMapping/>
  </p:clrMapOvr>
  <p:hf hdr="0" ftr="0" dt="0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9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F946DD1-056A-46AB-88C9-54F0C67BB16F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6AD130-A8D6-4511-9FDD-F3DAB9C552FA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315505"/>
      </p:ext>
    </p:extLst>
  </p:cSld>
  <p:clrMapOvr>
    <a:masterClrMapping/>
  </p:clrMapOvr>
  <p:hf hdr="0" ftr="0" dt="0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867" y="789518"/>
            <a:ext cx="609600" cy="5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2117" y="2887133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D77C4A3-C266-4534-84F2-745055E00120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5B6C851-18B1-4079-94AD-3A783C5CBEC9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570801"/>
      </p:ext>
    </p:extLst>
  </p:cSld>
  <p:clrMapOvr>
    <a:masterClrMapping/>
  </p:clrMapOvr>
  <p:hf hdr="0" ftr="0" dt="0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7DEEC25-EBC0-4ECD-8057-914244C5A6EE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8AE66B-B9E6-4DF1-BA02-7C54AD4148EC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007535"/>
      </p:ext>
    </p:extLst>
  </p:cSld>
  <p:clrMapOvr>
    <a:masterClrMapping/>
  </p:clrMapOvr>
  <p:hf hdr="0" ftr="0" dt="0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59ADA32-FA29-474B-B8DF-53419D820DD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BA1BFF-D153-4E2B-94D5-9D2A1256434D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187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6"/>
            <a:ext cx="4185623" cy="33041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6"/>
            <a:ext cx="4185617" cy="33041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674A3C-6970-4241-B4F8-3D3077403F7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3F180E4-9AEB-47BE-A964-21400B695847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78655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0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6E9A73-BE94-4142-9EF7-829A7CF326F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975A4F9-1E7A-4788-992F-A0EA0C47845C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39759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D8C390E-C64E-461C-92C3-2DE1A5FBAD9A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AB70A3B-AC36-47F2-9DCE-33196F34FC98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01200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22983DA-26B2-4B74-A906-C07CFC7F767F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BBD565C-577F-4B0C-83FD-67C9375273C7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939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3B7441B-D437-456B-AC4D-576C922BD27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EE0B6F-DAF1-4751-AA21-38487B225C43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319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7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4"/>
            <a:ext cx="4513541" cy="5526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70"/>
            <a:ext cx="3854528" cy="2584449"/>
          </a:xfrm>
        </p:spPr>
        <p:txBody>
          <a:bodyPr/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6A6752D-AFF1-45AE-A1FC-F7A0E6C4E606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271D30-B235-4647-A0F7-328D3CCCC148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15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1"/>
            <a:ext cx="8596668" cy="384571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9"/>
            <a:ext cx="8596667" cy="674024"/>
          </a:xfrm>
        </p:spPr>
        <p:txBody>
          <a:bodyPr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5D1E81-8A4F-4F2B-AFB9-234659C8259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10ADC0-AE0D-4504-804A-7E2CF9EF77CC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946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BF30694-5715-425B-9FE7-D0611D1D127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B8BE1DD-D5EB-4323-8E8A-982C9809F9EB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153941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867" y="789518"/>
            <a:ext cx="609600" cy="5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2117" y="2887133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89950A6-1CEE-43F0-81FD-E74F8FAE2C8B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CE2F09F-19ED-4AAD-8664-C0B4639FE446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199779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9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F946DD1-056A-46AB-88C9-54F0C67BB16F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6AD130-A8D6-4511-9FDD-F3DAB9C552FA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20798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8390-3C3F-41A5-AB46-CE6D31087513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2483-31D0-4CFA-A8CE-7016C74BD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5684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867" y="789518"/>
            <a:ext cx="609600" cy="5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2117" y="2887133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D77C4A3-C266-4534-84F2-745055E00120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5B6C851-18B1-4079-94AD-3A783C5CBEC9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327211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7DEEC25-EBC0-4ECD-8057-914244C5A6EE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8AE66B-B9E6-4DF1-BA02-7C54AD4148EC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673052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59ADA32-FA29-474B-B8DF-53419D820DD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BA1BFF-D153-4E2B-94D5-9D2A1256434D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854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0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6E9A73-BE94-4142-9EF7-829A7CF326F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975A4F9-1E7A-4788-992F-A0EA0C47845C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23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D8C390E-C64E-461C-92C3-2DE1A5FBAD9A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AB70A3B-AC36-47F2-9DCE-33196F34FC98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29644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0484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5267" y="3680884"/>
              <a:ext cx="4764617" cy="317711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7784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3317" y="-8467"/>
              <a:ext cx="2588683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53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717" y="-8467"/>
              <a:ext cx="1289049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8933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667" y="3589867"/>
              <a:ext cx="1818217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BCC0D08-4C2B-4700-A576-D7F4563694EE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DFFD81-10FC-4255-BDA3-614412E15331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115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62D224D-B3D6-4B3C-8684-6C854E92B601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6481144-ABB7-4ACF-99A4-7A15FDC0A5F3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3502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8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169F9A-5955-45E3-8574-82FBC5220775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EE64BD-7635-4C38-B439-3035FF85D5C4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4006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90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1C7CA1E-F8FE-454F-8DA9-8BA8D8DDC7C2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B3547B-326C-463B-B57A-07231A3DE52D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8551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6"/>
            <a:ext cx="4185623" cy="33041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6"/>
            <a:ext cx="4185617" cy="33041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674A3C-6970-4241-B4F8-3D3077403F7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3F180E4-9AEB-47BE-A964-21400B695847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1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8390-3C3F-41A5-AB46-CE6D31087513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2483-31D0-4CFA-A8CE-7016C74BD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7654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22983DA-26B2-4B74-A906-C07CFC7F767F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BBD565C-577F-4B0C-83FD-67C9375273C7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50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3B7441B-D437-456B-AC4D-576C922BD27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EE0B6F-DAF1-4751-AA21-38487B225C43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7382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7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4"/>
            <a:ext cx="4513541" cy="5526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70"/>
            <a:ext cx="3854528" cy="2584449"/>
          </a:xfrm>
        </p:spPr>
        <p:txBody>
          <a:bodyPr/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6A6752D-AFF1-45AE-A1FC-F7A0E6C4E606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271D30-B235-4647-A0F7-328D3CCCC148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24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1"/>
            <a:ext cx="8596668" cy="384571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9"/>
            <a:ext cx="8596667" cy="674024"/>
          </a:xfrm>
        </p:spPr>
        <p:txBody>
          <a:bodyPr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5D1E81-8A4F-4F2B-AFB9-234659C8259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10ADC0-AE0D-4504-804A-7E2CF9EF77CC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1510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BF30694-5715-425B-9FE7-D0611D1D127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B8BE1DD-D5EB-4323-8E8A-982C9809F9EB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337269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867" y="789518"/>
            <a:ext cx="609600" cy="5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2117" y="2887133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89950A6-1CEE-43F0-81FD-E74F8FAE2C8B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CE2F09F-19ED-4AAD-8664-C0B4639FE446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56286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9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F946DD1-056A-46AB-88C9-54F0C67BB16F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6AD130-A8D6-4511-9FDD-F3DAB9C552FA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100411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867" y="789518"/>
            <a:ext cx="609600" cy="5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2117" y="2887133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D77C4A3-C266-4534-84F2-745055E00120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5B6C851-18B1-4079-94AD-3A783C5CBEC9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307976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7DEEC25-EBC0-4ECD-8057-914244C5A6EE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8AE66B-B9E6-4DF1-BA02-7C54AD4148EC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33045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59ADA32-FA29-474B-B8DF-53419D820DD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BA1BFF-D153-4E2B-94D5-9D2A1256434D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34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8390-3C3F-41A5-AB46-CE6D31087513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2483-31D0-4CFA-A8CE-7016C74BD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5948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0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6E9A73-BE94-4142-9EF7-829A7CF326F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975A4F9-1E7A-4788-992F-A0EA0C47845C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1357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D8C390E-C64E-461C-92C3-2DE1A5FBAD9A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AB70A3B-AC36-47F2-9DCE-33196F34FC98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94332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0484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5267" y="3680884"/>
              <a:ext cx="4764617" cy="317711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7784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3317" y="-8467"/>
              <a:ext cx="2588683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53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717" y="-8467"/>
              <a:ext cx="1289049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8933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667" y="3589867"/>
              <a:ext cx="1818217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BCC0D08-4C2B-4700-A576-D7F4563694EE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DFFD81-10FC-4255-BDA3-614412E15331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7656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62D224D-B3D6-4B3C-8684-6C854E92B601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6481144-ABB7-4ACF-99A4-7A15FDC0A5F3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0965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8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169F9A-5955-45E3-8574-82FBC5220775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EE64BD-7635-4C38-B439-3035FF85D5C4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2436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90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1C7CA1E-F8FE-454F-8DA9-8BA8D8DDC7C2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B3547B-326C-463B-B57A-07231A3DE52D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603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6"/>
            <a:ext cx="4185623" cy="33041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6"/>
            <a:ext cx="4185617" cy="33041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674A3C-6970-4241-B4F8-3D3077403F7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3F180E4-9AEB-47BE-A964-21400B695847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278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22983DA-26B2-4B74-A906-C07CFC7F767F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BBD565C-577F-4B0C-83FD-67C9375273C7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055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3B7441B-D437-456B-AC4D-576C922BD27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EE0B6F-DAF1-4751-AA21-38487B225C43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2556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7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4"/>
            <a:ext cx="4513541" cy="5526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70"/>
            <a:ext cx="3854528" cy="2584449"/>
          </a:xfrm>
        </p:spPr>
        <p:txBody>
          <a:bodyPr/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6A6752D-AFF1-45AE-A1FC-F7A0E6C4E606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271D30-B235-4647-A0F7-328D3CCCC148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45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8390-3C3F-41A5-AB46-CE6D31087513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2483-31D0-4CFA-A8CE-7016C74BD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5323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1"/>
            <a:ext cx="8596668" cy="384571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9"/>
            <a:ext cx="8596667" cy="674024"/>
          </a:xfrm>
        </p:spPr>
        <p:txBody>
          <a:bodyPr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5D1E81-8A4F-4F2B-AFB9-234659C8259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10ADC0-AE0D-4504-804A-7E2CF9EF77CC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6067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BF30694-5715-425B-9FE7-D0611D1D127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B8BE1DD-D5EB-4323-8E8A-982C9809F9EB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968323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867" y="789518"/>
            <a:ext cx="609600" cy="5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2117" y="2887133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89950A6-1CEE-43F0-81FD-E74F8FAE2C8B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CE2F09F-19ED-4AAD-8664-C0B4639FE446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401512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9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F946DD1-056A-46AB-88C9-54F0C67BB16F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6AD130-A8D6-4511-9FDD-F3DAB9C552FA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795707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867" y="789518"/>
            <a:ext cx="609600" cy="5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2117" y="2887133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D77C4A3-C266-4534-84F2-745055E00120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5B6C851-18B1-4079-94AD-3A783C5CBEC9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018505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7DEEC25-EBC0-4ECD-8057-914244C5A6EE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8AE66B-B9E6-4DF1-BA02-7C54AD4148EC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088121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59ADA32-FA29-474B-B8DF-53419D820DD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BA1BFF-D153-4E2B-94D5-9D2A1256434D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0171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0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6E9A73-BE94-4142-9EF7-829A7CF326F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975A4F9-1E7A-4788-992F-A0EA0C47845C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1889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D8C390E-C64E-461C-92C3-2DE1A5FBAD9A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AB70A3B-AC36-47F2-9DCE-33196F34FC98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7385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0484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5267" y="3680884"/>
              <a:ext cx="4764617" cy="317711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7784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3317" y="-8467"/>
              <a:ext cx="2588683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53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717" y="-8467"/>
              <a:ext cx="1289049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8933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667" y="3589867"/>
              <a:ext cx="1818217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BCC0D08-4C2B-4700-A576-D7F4563694EE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DFFD81-10FC-4255-BDA3-614412E15331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34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8390-3C3F-41A5-AB46-CE6D31087513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2483-31D0-4CFA-A8CE-7016C74BD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5004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62D224D-B3D6-4B3C-8684-6C854E92B601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6481144-ABB7-4ACF-99A4-7A15FDC0A5F3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2266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8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169F9A-5955-45E3-8574-82FBC5220775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EE64BD-7635-4C38-B439-3035FF85D5C4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0461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90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1C7CA1E-F8FE-454F-8DA9-8BA8D8DDC7C2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B3547B-326C-463B-B57A-07231A3DE52D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4723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6"/>
            <a:ext cx="4185623" cy="33041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6"/>
            <a:ext cx="4185617" cy="33041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674A3C-6970-4241-B4F8-3D3077403F7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3F180E4-9AEB-47BE-A964-21400B695847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291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22983DA-26B2-4B74-A906-C07CFC7F767F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BBD565C-577F-4B0C-83FD-67C9375273C7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468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3B7441B-D437-456B-AC4D-576C922BD27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EE0B6F-DAF1-4751-AA21-38487B225C43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5236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7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4"/>
            <a:ext cx="4513541" cy="5526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70"/>
            <a:ext cx="3854528" cy="2584449"/>
          </a:xfrm>
        </p:spPr>
        <p:txBody>
          <a:bodyPr/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6A6752D-AFF1-45AE-A1FC-F7A0E6C4E606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271D30-B235-4647-A0F7-328D3CCCC148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055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1"/>
            <a:ext cx="8596668" cy="384571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9"/>
            <a:ext cx="8596667" cy="674024"/>
          </a:xfrm>
        </p:spPr>
        <p:txBody>
          <a:bodyPr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5D1E81-8A4F-4F2B-AFB9-234659C8259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10ADC0-AE0D-4504-804A-7E2CF9EF77CC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2231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BF30694-5715-425B-9FE7-D0611D1D127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B8BE1DD-D5EB-4323-8E8A-982C9809F9EB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805433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867" y="789518"/>
            <a:ext cx="609600" cy="5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2117" y="2887133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89950A6-1CEE-43F0-81FD-E74F8FAE2C8B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CE2F09F-19ED-4AAD-8664-C0B4639FE446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03467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8390-3C3F-41A5-AB46-CE6D31087513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2483-31D0-4CFA-A8CE-7016C74BD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6438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9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F946DD1-056A-46AB-88C9-54F0C67BB16F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6AD130-A8D6-4511-9FDD-F3DAB9C552FA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041393"/>
      </p:ext>
    </p:extLst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867" y="789518"/>
            <a:ext cx="609600" cy="5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2117" y="2887133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D77C4A3-C266-4534-84F2-745055E00120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5B6C851-18B1-4079-94AD-3A783C5CBEC9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93118"/>
      </p:ext>
    </p:extLst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7DEEC25-EBC0-4ECD-8057-914244C5A6EE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8AE66B-B9E6-4DF1-BA02-7C54AD4148EC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498080"/>
      </p:ext>
    </p:extLst>
  </p:cSld>
  <p:clrMapOvr>
    <a:masterClrMapping/>
  </p:clrMapOvr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59ADA32-FA29-474B-B8DF-53419D820DD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BA1BFF-D153-4E2B-94D5-9D2A1256434D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326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0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6E9A73-BE94-4142-9EF7-829A7CF326F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975A4F9-1E7A-4788-992F-A0EA0C47845C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758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D8C390E-C64E-461C-92C3-2DE1A5FBAD9A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AB70A3B-AC36-47F2-9DCE-33196F34FC98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02041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0484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5267" y="3680884"/>
              <a:ext cx="4764617" cy="317711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7784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3317" y="-8467"/>
              <a:ext cx="2588683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53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717" y="-8467"/>
              <a:ext cx="1289049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8933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667" y="3589867"/>
              <a:ext cx="1818217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BCC0D08-4C2B-4700-A576-D7F4563694EE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DFFD81-10FC-4255-BDA3-614412E15331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0419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62D224D-B3D6-4B3C-8684-6C854E92B601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6481144-ABB7-4ACF-99A4-7A15FDC0A5F3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257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8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169F9A-5955-45E3-8574-82FBC5220775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EE64BD-7635-4C38-B439-3035FF85D5C4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29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90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1C7CA1E-F8FE-454F-8DA9-8BA8D8DDC7C2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B3547B-326C-463B-B57A-07231A3DE52D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1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2483-31D0-4CFA-A8CE-7016C74BD85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8390-3C3F-41A5-AB46-CE6D31087513}" type="datetimeFigureOut">
              <a:rPr lang="ru-RU" smtClean="0"/>
              <a:t>01.06.2023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4776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6"/>
            <a:ext cx="4185623" cy="33041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6"/>
            <a:ext cx="4185617" cy="33041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674A3C-6970-4241-B4F8-3D3077403F7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3F180E4-9AEB-47BE-A964-21400B695847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162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22983DA-26B2-4B74-A906-C07CFC7F767F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BBD565C-577F-4B0C-83FD-67C9375273C7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02840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3B7441B-D437-456B-AC4D-576C922BD27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EE0B6F-DAF1-4751-AA21-38487B225C43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2927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7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4"/>
            <a:ext cx="4513541" cy="5526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70"/>
            <a:ext cx="3854528" cy="2584449"/>
          </a:xfrm>
        </p:spPr>
        <p:txBody>
          <a:bodyPr/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6A6752D-AFF1-45AE-A1FC-F7A0E6C4E606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271D30-B235-4647-A0F7-328D3CCCC148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9995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1"/>
            <a:ext cx="8596668" cy="384571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9"/>
            <a:ext cx="8596667" cy="674024"/>
          </a:xfrm>
        </p:spPr>
        <p:txBody>
          <a:bodyPr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5D1E81-8A4F-4F2B-AFB9-234659C8259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10ADC0-AE0D-4504-804A-7E2CF9EF77CC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252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BF30694-5715-425B-9FE7-D0611D1D127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B8BE1DD-D5EB-4323-8E8A-982C9809F9EB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169802"/>
      </p:ext>
    </p:extLst>
  </p:cSld>
  <p:clrMapOvr>
    <a:masterClrMapping/>
  </p:clrMapOvr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867" y="789518"/>
            <a:ext cx="609600" cy="5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2117" y="2887133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89950A6-1CEE-43F0-81FD-E74F8FAE2C8B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CE2F09F-19ED-4AAD-8664-C0B4639FE446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612360"/>
      </p:ext>
    </p:extLst>
  </p:cSld>
  <p:clrMapOvr>
    <a:masterClrMapping/>
  </p:clrMapOvr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9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F946DD1-056A-46AB-88C9-54F0C67BB16F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6AD130-A8D6-4511-9FDD-F3DAB9C552FA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663938"/>
      </p:ext>
    </p:extLst>
  </p:cSld>
  <p:clrMapOvr>
    <a:masterClrMapping/>
  </p:clrMapOvr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867" y="789518"/>
            <a:ext cx="609600" cy="5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2117" y="2887133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D77C4A3-C266-4534-84F2-745055E00120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5B6C851-18B1-4079-94AD-3A783C5CBEC9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83289"/>
      </p:ext>
    </p:extLst>
  </p:cSld>
  <p:clrMapOvr>
    <a:masterClrMapping/>
  </p:clrMapOvr>
  <p:hf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7DEEC25-EBC0-4ECD-8057-914244C5A6EE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8AE66B-B9E6-4DF1-BA02-7C54AD4148EC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6353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1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83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17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72.xml"/><Relationship Id="rId16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slideLayout" Target="../slideLayouts/slideLayout200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9.xml"/><Relationship Id="rId17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89.xml"/><Relationship Id="rId16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slideLayout" Target="../slideLayouts/slideLayout20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slideLayout" Target="../slideLayouts/slideLayout217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17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06.xml"/><Relationship Id="rId16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slideLayout" Target="../slideLayouts/slideLayout2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F8390-3C3F-41A5-AB46-CE6D31087513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B32483-31D0-4CFA-A8CE-7016C74BD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45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0484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0884"/>
              <a:ext cx="4764617" cy="317711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7784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317" y="-8467"/>
              <a:ext cx="2588683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53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17" y="-8467"/>
              <a:ext cx="1289049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33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7" y="3589867"/>
              <a:ext cx="1818217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333" y="609600"/>
            <a:ext cx="8595784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3" y="2161118"/>
            <a:ext cx="8595784" cy="387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4" y="6040967"/>
            <a:ext cx="912284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06C4A0-1244-417E-BECC-254719E468A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0967"/>
            <a:ext cx="6297084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1551" y="6040967"/>
            <a:ext cx="681567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1AD886F-B0B4-4194-A89B-4C5EC788CDB6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33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hf hdr="0" ftr="0" dt="0"/>
  <p:txStyles>
    <p:titleStyle>
      <a:lvl1pPr algn="l" defTabSz="457189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733" kern="1200">
          <a:solidFill>
            <a:srgbClr val="404040"/>
          </a:solidFill>
          <a:latin typeface="+mn-lt"/>
          <a:ea typeface="+mn-ea"/>
          <a:cs typeface="+mn-cs"/>
        </a:defRPr>
      </a:lvl1pPr>
      <a:lvl2pPr marL="742932" indent="-28574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2971" indent="-22859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333" kern="1200">
          <a:solidFill>
            <a:srgbClr val="404040"/>
          </a:solidFill>
          <a:latin typeface="+mn-lt"/>
          <a:ea typeface="+mn-ea"/>
          <a:cs typeface="+mn-cs"/>
        </a:defRPr>
      </a:lvl3pPr>
      <a:lvl4pPr marL="1600160" indent="-22859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349" indent="-22859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0484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0884"/>
              <a:ext cx="4764617" cy="317711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7784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317" y="-8467"/>
              <a:ext cx="2588683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53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17" y="-8467"/>
              <a:ext cx="1289049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33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7" y="3589867"/>
              <a:ext cx="1818217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333" y="609600"/>
            <a:ext cx="8595784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3" y="2161118"/>
            <a:ext cx="8595784" cy="387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4" y="6040967"/>
            <a:ext cx="912284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06C4A0-1244-417E-BECC-254719E468A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0967"/>
            <a:ext cx="6297084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1551" y="6040967"/>
            <a:ext cx="681567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1AD886F-B0B4-4194-A89B-4C5EC788CDB6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23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  <p:sldLayoutId id="2147483876" r:id="rId17"/>
  </p:sldLayoutIdLst>
  <p:hf hdr="0" ftr="0" dt="0"/>
  <p:txStyles>
    <p:titleStyle>
      <a:lvl1pPr algn="l" defTabSz="457189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733" kern="1200">
          <a:solidFill>
            <a:srgbClr val="404040"/>
          </a:solidFill>
          <a:latin typeface="+mn-lt"/>
          <a:ea typeface="+mn-ea"/>
          <a:cs typeface="+mn-cs"/>
        </a:defRPr>
      </a:lvl1pPr>
      <a:lvl2pPr marL="742932" indent="-28574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2971" indent="-22859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333" kern="1200">
          <a:solidFill>
            <a:srgbClr val="404040"/>
          </a:solidFill>
          <a:latin typeface="+mn-lt"/>
          <a:ea typeface="+mn-ea"/>
          <a:cs typeface="+mn-cs"/>
        </a:defRPr>
      </a:lvl3pPr>
      <a:lvl4pPr marL="1600160" indent="-22859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349" indent="-22859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0484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0884"/>
              <a:ext cx="4764617" cy="317711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7784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317" y="-8467"/>
              <a:ext cx="2588683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53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17" y="-8467"/>
              <a:ext cx="1289049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33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7" y="3589867"/>
              <a:ext cx="1818217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333" y="609600"/>
            <a:ext cx="8595784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3" y="2161118"/>
            <a:ext cx="8595784" cy="387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4" y="6040967"/>
            <a:ext cx="912284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06C4A0-1244-417E-BECC-254719E468A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0967"/>
            <a:ext cx="6297084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1551" y="6040967"/>
            <a:ext cx="681567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1AD886F-B0B4-4194-A89B-4C5EC788CDB6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26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</p:sldLayoutIdLst>
  <p:hf hdr="0" ftr="0" dt="0"/>
  <p:txStyles>
    <p:titleStyle>
      <a:lvl1pPr algn="l" defTabSz="457189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733" kern="1200">
          <a:solidFill>
            <a:srgbClr val="404040"/>
          </a:solidFill>
          <a:latin typeface="+mn-lt"/>
          <a:ea typeface="+mn-ea"/>
          <a:cs typeface="+mn-cs"/>
        </a:defRPr>
      </a:lvl1pPr>
      <a:lvl2pPr marL="742932" indent="-28574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2971" indent="-22859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333" kern="1200">
          <a:solidFill>
            <a:srgbClr val="404040"/>
          </a:solidFill>
          <a:latin typeface="+mn-lt"/>
          <a:ea typeface="+mn-ea"/>
          <a:cs typeface="+mn-cs"/>
        </a:defRPr>
      </a:lvl3pPr>
      <a:lvl4pPr marL="1600160" indent="-22859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349" indent="-22859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0484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0884"/>
              <a:ext cx="4764617" cy="317711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7784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317" y="-8467"/>
              <a:ext cx="2588683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53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17" y="-8467"/>
              <a:ext cx="1289049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33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7" y="3589867"/>
              <a:ext cx="1818217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333" y="609600"/>
            <a:ext cx="8595784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3" y="2161118"/>
            <a:ext cx="8595784" cy="387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4" y="6040967"/>
            <a:ext cx="912284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06C4A0-1244-417E-BECC-254719E468A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0967"/>
            <a:ext cx="6297084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1551" y="6040967"/>
            <a:ext cx="681567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1AD886F-B0B4-4194-A89B-4C5EC788CDB6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55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  <p:sldLayoutId id="2147483912" r:id="rId17"/>
  </p:sldLayoutIdLst>
  <p:hf hdr="0" ftr="0" dt="0"/>
  <p:txStyles>
    <p:titleStyle>
      <a:lvl1pPr algn="l" defTabSz="457189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733" kern="1200">
          <a:solidFill>
            <a:srgbClr val="404040"/>
          </a:solidFill>
          <a:latin typeface="+mn-lt"/>
          <a:ea typeface="+mn-ea"/>
          <a:cs typeface="+mn-cs"/>
        </a:defRPr>
      </a:lvl1pPr>
      <a:lvl2pPr marL="742932" indent="-28574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2971" indent="-22859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333" kern="1200">
          <a:solidFill>
            <a:srgbClr val="404040"/>
          </a:solidFill>
          <a:latin typeface="+mn-lt"/>
          <a:ea typeface="+mn-ea"/>
          <a:cs typeface="+mn-cs"/>
        </a:defRPr>
      </a:lvl3pPr>
      <a:lvl4pPr marL="1600160" indent="-22859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349" indent="-22859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0484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0884"/>
              <a:ext cx="4764617" cy="317711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7784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317" y="-8467"/>
              <a:ext cx="2588683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53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17" y="-8467"/>
              <a:ext cx="1289049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33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7" y="3589867"/>
              <a:ext cx="1818217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333" y="609600"/>
            <a:ext cx="8595784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3" y="2161118"/>
            <a:ext cx="8595784" cy="387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4" y="6040967"/>
            <a:ext cx="912284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06C4A0-1244-417E-BECC-254719E468A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0967"/>
            <a:ext cx="6297084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1551" y="6040967"/>
            <a:ext cx="681567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1AD886F-B0B4-4194-A89B-4C5EC788CDB6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5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hf hdr="0" ftr="0" dt="0"/>
  <p:txStyles>
    <p:titleStyle>
      <a:lvl1pPr algn="l" defTabSz="457189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733" kern="1200">
          <a:solidFill>
            <a:srgbClr val="404040"/>
          </a:solidFill>
          <a:latin typeface="+mn-lt"/>
          <a:ea typeface="+mn-ea"/>
          <a:cs typeface="+mn-cs"/>
        </a:defRPr>
      </a:lvl1pPr>
      <a:lvl2pPr marL="742932" indent="-28574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2971" indent="-22859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333" kern="1200">
          <a:solidFill>
            <a:srgbClr val="404040"/>
          </a:solidFill>
          <a:latin typeface="+mn-lt"/>
          <a:ea typeface="+mn-ea"/>
          <a:cs typeface="+mn-cs"/>
        </a:defRPr>
      </a:lvl3pPr>
      <a:lvl4pPr marL="1600160" indent="-22859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349" indent="-22859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0484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0884"/>
              <a:ext cx="4764617" cy="317711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7784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317" y="-8467"/>
              <a:ext cx="2588683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53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17" y="-8467"/>
              <a:ext cx="1289049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33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7" y="3589867"/>
              <a:ext cx="1818217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333" y="609600"/>
            <a:ext cx="8595784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3" y="2161118"/>
            <a:ext cx="8595784" cy="387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4" y="6040967"/>
            <a:ext cx="912284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06C4A0-1244-417E-BECC-254719E468A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0967"/>
            <a:ext cx="6297084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1551" y="6040967"/>
            <a:ext cx="681567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1AD886F-B0B4-4194-A89B-4C5EC788CDB6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74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</p:sldLayoutIdLst>
  <p:hf hdr="0" ftr="0" dt="0"/>
  <p:txStyles>
    <p:titleStyle>
      <a:lvl1pPr algn="l" defTabSz="457189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733" kern="1200">
          <a:solidFill>
            <a:srgbClr val="404040"/>
          </a:solidFill>
          <a:latin typeface="+mn-lt"/>
          <a:ea typeface="+mn-ea"/>
          <a:cs typeface="+mn-cs"/>
        </a:defRPr>
      </a:lvl1pPr>
      <a:lvl2pPr marL="742932" indent="-28574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2971" indent="-22859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333" kern="1200">
          <a:solidFill>
            <a:srgbClr val="404040"/>
          </a:solidFill>
          <a:latin typeface="+mn-lt"/>
          <a:ea typeface="+mn-ea"/>
          <a:cs typeface="+mn-cs"/>
        </a:defRPr>
      </a:lvl3pPr>
      <a:lvl4pPr marL="1600160" indent="-22859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349" indent="-22859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0484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0884"/>
              <a:ext cx="4764617" cy="317711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7784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317" y="-8467"/>
              <a:ext cx="2588683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53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17" y="-8467"/>
              <a:ext cx="1289049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33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7" y="3589867"/>
              <a:ext cx="1818217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333" y="609600"/>
            <a:ext cx="8595784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3" y="2161118"/>
            <a:ext cx="8595784" cy="387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4" y="6040967"/>
            <a:ext cx="912284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06C4A0-1244-417E-BECC-254719E468A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0967"/>
            <a:ext cx="6297084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1551" y="6040967"/>
            <a:ext cx="681567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1AD886F-B0B4-4194-A89B-4C5EC788CDB6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0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hf hdr="0" ftr="0" dt="0"/>
  <p:txStyles>
    <p:titleStyle>
      <a:lvl1pPr algn="l" defTabSz="457189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733" kern="1200">
          <a:solidFill>
            <a:srgbClr val="404040"/>
          </a:solidFill>
          <a:latin typeface="+mn-lt"/>
          <a:ea typeface="+mn-ea"/>
          <a:cs typeface="+mn-cs"/>
        </a:defRPr>
      </a:lvl1pPr>
      <a:lvl2pPr marL="742932" indent="-28574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2971" indent="-22859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333" kern="1200">
          <a:solidFill>
            <a:srgbClr val="404040"/>
          </a:solidFill>
          <a:latin typeface="+mn-lt"/>
          <a:ea typeface="+mn-ea"/>
          <a:cs typeface="+mn-cs"/>
        </a:defRPr>
      </a:lvl3pPr>
      <a:lvl4pPr marL="1600160" indent="-22859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349" indent="-22859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0484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0884"/>
              <a:ext cx="4764617" cy="317711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7784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317" y="-8467"/>
              <a:ext cx="2588683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53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17" y="-8467"/>
              <a:ext cx="1289049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33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7" y="3589867"/>
              <a:ext cx="1818217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333" y="609600"/>
            <a:ext cx="8595784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3" y="2161118"/>
            <a:ext cx="8595784" cy="387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4" y="6040967"/>
            <a:ext cx="912284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06C4A0-1244-417E-BECC-254719E468A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0967"/>
            <a:ext cx="6297084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1551" y="6040967"/>
            <a:ext cx="681567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1AD886F-B0B4-4194-A89B-4C5EC788CDB6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25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</p:sldLayoutIdLst>
  <p:hf hdr="0" ftr="0" dt="0"/>
  <p:txStyles>
    <p:titleStyle>
      <a:lvl1pPr algn="l" defTabSz="457189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733" kern="1200">
          <a:solidFill>
            <a:srgbClr val="404040"/>
          </a:solidFill>
          <a:latin typeface="+mn-lt"/>
          <a:ea typeface="+mn-ea"/>
          <a:cs typeface="+mn-cs"/>
        </a:defRPr>
      </a:lvl1pPr>
      <a:lvl2pPr marL="742932" indent="-28574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2971" indent="-22859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333" kern="1200">
          <a:solidFill>
            <a:srgbClr val="404040"/>
          </a:solidFill>
          <a:latin typeface="+mn-lt"/>
          <a:ea typeface="+mn-ea"/>
          <a:cs typeface="+mn-cs"/>
        </a:defRPr>
      </a:lvl3pPr>
      <a:lvl4pPr marL="1600160" indent="-22859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349" indent="-22859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0484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0884"/>
              <a:ext cx="4764617" cy="317711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7784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317" y="-8467"/>
              <a:ext cx="2588683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53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17" y="-8467"/>
              <a:ext cx="1289049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33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7" y="3589867"/>
              <a:ext cx="1818217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333" y="609600"/>
            <a:ext cx="8595784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3" y="2161118"/>
            <a:ext cx="8595784" cy="387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4" y="6040967"/>
            <a:ext cx="912284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06C4A0-1244-417E-BECC-254719E468A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0967"/>
            <a:ext cx="6297084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1551" y="6040967"/>
            <a:ext cx="681567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1AD886F-B0B4-4194-A89B-4C5EC788CDB6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80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</p:sldLayoutIdLst>
  <p:hf hdr="0" ftr="0" dt="0"/>
  <p:txStyles>
    <p:titleStyle>
      <a:lvl1pPr algn="l" defTabSz="457189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733" kern="1200">
          <a:solidFill>
            <a:srgbClr val="404040"/>
          </a:solidFill>
          <a:latin typeface="+mn-lt"/>
          <a:ea typeface="+mn-ea"/>
          <a:cs typeface="+mn-cs"/>
        </a:defRPr>
      </a:lvl1pPr>
      <a:lvl2pPr marL="742932" indent="-28574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2971" indent="-22859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333" kern="1200">
          <a:solidFill>
            <a:srgbClr val="404040"/>
          </a:solidFill>
          <a:latin typeface="+mn-lt"/>
          <a:ea typeface="+mn-ea"/>
          <a:cs typeface="+mn-cs"/>
        </a:defRPr>
      </a:lvl3pPr>
      <a:lvl4pPr marL="1600160" indent="-22859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349" indent="-22859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0484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0884"/>
              <a:ext cx="4764617" cy="317711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7784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317" y="-8467"/>
              <a:ext cx="2588683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53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17" y="-8467"/>
              <a:ext cx="1289049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33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7" y="3589867"/>
              <a:ext cx="1818217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333" y="609600"/>
            <a:ext cx="8595784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3" y="2161118"/>
            <a:ext cx="8595784" cy="387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4" y="6040967"/>
            <a:ext cx="912284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06C4A0-1244-417E-BECC-254719E468A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0967"/>
            <a:ext cx="6297084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1551" y="6040967"/>
            <a:ext cx="681567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1AD886F-B0B4-4194-A89B-4C5EC788CDB6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94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</p:sldLayoutIdLst>
  <p:hf hdr="0" ftr="0" dt="0"/>
  <p:txStyles>
    <p:titleStyle>
      <a:lvl1pPr algn="l" defTabSz="457189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733" kern="1200">
          <a:solidFill>
            <a:srgbClr val="404040"/>
          </a:solidFill>
          <a:latin typeface="+mn-lt"/>
          <a:ea typeface="+mn-ea"/>
          <a:cs typeface="+mn-cs"/>
        </a:defRPr>
      </a:lvl1pPr>
      <a:lvl2pPr marL="742932" indent="-28574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2971" indent="-22859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333" kern="1200">
          <a:solidFill>
            <a:srgbClr val="404040"/>
          </a:solidFill>
          <a:latin typeface="+mn-lt"/>
          <a:ea typeface="+mn-ea"/>
          <a:cs typeface="+mn-cs"/>
        </a:defRPr>
      </a:lvl3pPr>
      <a:lvl4pPr marL="1600160" indent="-22859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349" indent="-22859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0484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0884"/>
              <a:ext cx="4764617" cy="317711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7784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317" y="-8467"/>
              <a:ext cx="2588683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53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17" y="-8467"/>
              <a:ext cx="1289049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33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7" y="3589867"/>
              <a:ext cx="1818217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333" y="609600"/>
            <a:ext cx="8595784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3" y="2161118"/>
            <a:ext cx="8595784" cy="387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4" y="6040967"/>
            <a:ext cx="912284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06C4A0-1244-417E-BECC-254719E468A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0967"/>
            <a:ext cx="6297084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1551" y="6040967"/>
            <a:ext cx="681567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1AD886F-B0B4-4194-A89B-4C5EC788CDB6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3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hf hdr="0" ftr="0" dt="0"/>
  <p:txStyles>
    <p:titleStyle>
      <a:lvl1pPr algn="l" defTabSz="457189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733" kern="1200">
          <a:solidFill>
            <a:srgbClr val="404040"/>
          </a:solidFill>
          <a:latin typeface="+mn-lt"/>
          <a:ea typeface="+mn-ea"/>
          <a:cs typeface="+mn-cs"/>
        </a:defRPr>
      </a:lvl1pPr>
      <a:lvl2pPr marL="742932" indent="-28574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2971" indent="-22859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333" kern="1200">
          <a:solidFill>
            <a:srgbClr val="404040"/>
          </a:solidFill>
          <a:latin typeface="+mn-lt"/>
          <a:ea typeface="+mn-ea"/>
          <a:cs typeface="+mn-cs"/>
        </a:defRPr>
      </a:lvl3pPr>
      <a:lvl4pPr marL="1600160" indent="-22859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349" indent="-22859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0484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0884"/>
              <a:ext cx="4764617" cy="317711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7784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317" y="-8467"/>
              <a:ext cx="2588683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53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17" y="-8467"/>
              <a:ext cx="1289049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33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7" y="3589867"/>
              <a:ext cx="1818217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333" y="609600"/>
            <a:ext cx="8595784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3" y="2161118"/>
            <a:ext cx="8595784" cy="387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4" y="6040967"/>
            <a:ext cx="912284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06C4A0-1244-417E-BECC-254719E468A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01.06.2023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0967"/>
            <a:ext cx="6297084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1551" y="6040967"/>
            <a:ext cx="681567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1AD886F-B0B4-4194-A89B-4C5EC788CDB6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5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</p:sldLayoutIdLst>
  <p:hf hdr="0" ftr="0" dt="0"/>
  <p:txStyles>
    <p:titleStyle>
      <a:lvl1pPr algn="l" defTabSz="457189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189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733" kern="1200">
          <a:solidFill>
            <a:srgbClr val="404040"/>
          </a:solidFill>
          <a:latin typeface="+mn-lt"/>
          <a:ea typeface="+mn-ea"/>
          <a:cs typeface="+mn-cs"/>
        </a:defRPr>
      </a:lvl1pPr>
      <a:lvl2pPr marL="742932" indent="-28574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2971" indent="-22859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333" kern="1200">
          <a:solidFill>
            <a:srgbClr val="404040"/>
          </a:solidFill>
          <a:latin typeface="+mn-lt"/>
          <a:ea typeface="+mn-ea"/>
          <a:cs typeface="+mn-cs"/>
        </a:defRPr>
      </a:lvl3pPr>
      <a:lvl4pPr marL="1600160" indent="-22859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349" indent="-228594" algn="l" defTabSz="457189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4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501651" y="2565400"/>
            <a:ext cx="11186583" cy="2880784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733" b="1" dirty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Собрания представителей МГП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733" b="1" dirty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бюджета муниципального образования – Моздокское городское поселение на </a:t>
            </a:r>
            <a:r>
              <a:rPr lang="ru-RU" altLang="ru-RU" sz="3733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3733" b="1" dirty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altLang="ru-RU" sz="3733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altLang="ru-RU" sz="3733" b="1" dirty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годов: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733" b="1" dirty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о сложном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434" y="357718"/>
            <a:ext cx="11523133" cy="6047316"/>
          </a:xfrm>
          <a:prstGeom prst="round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ru-RU" sz="2400" dirty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51618" y="478367"/>
            <a:ext cx="7296149" cy="1536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867" b="1" dirty="0">
                <a:solidFill>
                  <a:srgbClr val="2C3C43">
                    <a:lumMod val="75000"/>
                  </a:srgbClr>
                </a:solidFill>
                <a:latin typeface="Monotype Corsiva" panose="03010101010201010101" pitchFamily="66" charset="0"/>
              </a:rPr>
              <a:t>БЮДЖЕТ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867" b="1" dirty="0">
                <a:solidFill>
                  <a:srgbClr val="2C3C43">
                    <a:lumMod val="75000"/>
                  </a:srgbClr>
                </a:solidFill>
                <a:latin typeface="Monotype Corsiva" panose="03010101010201010101" pitchFamily="66" charset="0"/>
              </a:rPr>
              <a:t>ДЛЯ ГРАЖДАН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376" name="SapphireHiddenControl" r:id="rId2" imgW="8124840" imgH="5419800"/>
        </mc:Choice>
        <mc:Fallback>
          <p:control name="SapphireHiddenControl" r:id="rId2" imgW="8124840" imgH="5419800">
            <p:pic>
              <p:nvPicPr>
                <p:cNvPr id="8197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1"/>
                  <a:ext cx="8128000" cy="5422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8907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39184" y="1097492"/>
            <a:ext cx="11808883" cy="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Заголовок 1"/>
          <p:cNvSpPr txBox="1">
            <a:spLocks/>
          </p:cNvSpPr>
          <p:nvPr/>
        </p:nvSpPr>
        <p:spPr bwMode="auto">
          <a:xfrm>
            <a:off x="404284" y="165101"/>
            <a:ext cx="10972800" cy="96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1219170" eaLnBrk="0" hangingPunct="0">
              <a:defRPr/>
            </a:pPr>
            <a:r>
              <a:rPr 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 </a:t>
            </a:r>
            <a:br>
              <a:rPr 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17412" name="Номер слайда 13"/>
          <p:cNvSpPr txBox="1">
            <a:spLocks/>
          </p:cNvSpPr>
          <p:nvPr/>
        </p:nvSpPr>
        <p:spPr bwMode="auto">
          <a:xfrm>
            <a:off x="11567585" y="-27517"/>
            <a:ext cx="577849" cy="36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fld id="{39A3D27B-651B-4629-89D3-88949E46E315}" type="slidenum">
              <a:rPr lang="ru-RU" altLang="ru-RU" sz="1867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defTabSz="1219170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 sz="1867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Line 11"/>
          <p:cNvSpPr>
            <a:spLocks noChangeShapeType="1"/>
          </p:cNvSpPr>
          <p:nvPr/>
        </p:nvSpPr>
        <p:spPr bwMode="auto">
          <a:xfrm>
            <a:off x="6093884" y="1135594"/>
            <a:ext cx="16933" cy="573193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1219170"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AutoShape 13"/>
          <p:cNvSpPr>
            <a:spLocks noChangeArrowheads="1"/>
          </p:cNvSpPr>
          <p:nvPr/>
        </p:nvSpPr>
        <p:spPr bwMode="auto">
          <a:xfrm>
            <a:off x="487894" y="3368344"/>
            <a:ext cx="5173133" cy="109325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120000" rIns="72000" bIns="12000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дополнительных мер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определению финансовых резервов, оптимизации бюджетных расходов и усилению муниципального финансового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Line 14"/>
          <p:cNvSpPr>
            <a:spLocks noChangeShapeType="1"/>
          </p:cNvSpPr>
          <p:nvPr/>
        </p:nvSpPr>
        <p:spPr bwMode="auto">
          <a:xfrm>
            <a:off x="6128809" y="6170084"/>
            <a:ext cx="488951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1219170"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Oval 15"/>
          <p:cNvSpPr>
            <a:spLocks noChangeArrowheads="1"/>
          </p:cNvSpPr>
          <p:nvPr/>
        </p:nvSpPr>
        <p:spPr bwMode="auto">
          <a:xfrm>
            <a:off x="6014510" y="6074834"/>
            <a:ext cx="190500" cy="1905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defTabSz="1219170">
              <a:defRPr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Line 29"/>
          <p:cNvSpPr>
            <a:spLocks noChangeShapeType="1"/>
          </p:cNvSpPr>
          <p:nvPr/>
        </p:nvSpPr>
        <p:spPr bwMode="auto">
          <a:xfrm>
            <a:off x="5659968" y="3909483"/>
            <a:ext cx="472016" cy="1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1219170"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Oval 30"/>
          <p:cNvSpPr>
            <a:spLocks noChangeArrowheads="1"/>
          </p:cNvSpPr>
          <p:nvPr/>
        </p:nvSpPr>
        <p:spPr bwMode="auto">
          <a:xfrm>
            <a:off x="6014510" y="3401484"/>
            <a:ext cx="190500" cy="19261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defTabSz="1219170">
              <a:defRPr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AutoShape 16"/>
          <p:cNvSpPr>
            <a:spLocks noChangeArrowheads="1"/>
          </p:cNvSpPr>
          <p:nvPr/>
        </p:nvSpPr>
        <p:spPr bwMode="auto">
          <a:xfrm>
            <a:off x="501653" y="4887122"/>
            <a:ext cx="5173133" cy="1346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120000" rIns="72000" bIns="120000" anchor="ctr"/>
          <a:lstStyle/>
          <a:p>
            <a:pPr algn="ctr" defTabSz="1219170" eaLnBrk="0" hangingPunct="0">
              <a:spcBef>
                <a:spcPct val="15000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четких приоритетов использования бюджетных средств с учетом текущей экономической ситуации;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планирования и эффективности реализации муниципальных программ исходя из ожидаемых результатов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Line 25"/>
          <p:cNvSpPr>
            <a:spLocks noChangeShapeType="1"/>
          </p:cNvSpPr>
          <p:nvPr/>
        </p:nvSpPr>
        <p:spPr bwMode="auto">
          <a:xfrm>
            <a:off x="5676902" y="5551865"/>
            <a:ext cx="378884" cy="211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1219170"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Oval 63"/>
          <p:cNvSpPr>
            <a:spLocks noChangeArrowheads="1"/>
          </p:cNvSpPr>
          <p:nvPr/>
        </p:nvSpPr>
        <p:spPr bwMode="auto">
          <a:xfrm>
            <a:off x="6010276" y="4817091"/>
            <a:ext cx="190500" cy="19261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defTabSz="1219170">
              <a:defRPr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AutoShape 40"/>
          <p:cNvSpPr>
            <a:spLocks noChangeArrowheads="1"/>
          </p:cNvSpPr>
          <p:nvPr/>
        </p:nvSpPr>
        <p:spPr bwMode="auto">
          <a:xfrm>
            <a:off x="6633632" y="3190570"/>
            <a:ext cx="5094816" cy="62441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120000" rIns="72000" bIns="12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прозрачности и открытости бюджета и бюджетного процесса для общества</a:t>
            </a: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Line 41"/>
          <p:cNvSpPr>
            <a:spLocks noChangeShapeType="1"/>
          </p:cNvSpPr>
          <p:nvPr/>
        </p:nvSpPr>
        <p:spPr bwMode="auto">
          <a:xfrm>
            <a:off x="6190191" y="4909927"/>
            <a:ext cx="443441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1219170"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Oval 42"/>
          <p:cNvSpPr>
            <a:spLocks noChangeArrowheads="1"/>
          </p:cNvSpPr>
          <p:nvPr/>
        </p:nvSpPr>
        <p:spPr bwMode="auto">
          <a:xfrm flipV="1">
            <a:off x="6015722" y="5444068"/>
            <a:ext cx="190500" cy="19473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defTabSz="1219170">
              <a:defRPr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Oval 26"/>
          <p:cNvSpPr>
            <a:spLocks noChangeArrowheads="1"/>
          </p:cNvSpPr>
          <p:nvPr/>
        </p:nvSpPr>
        <p:spPr bwMode="auto">
          <a:xfrm>
            <a:off x="6000751" y="3796243"/>
            <a:ext cx="192616" cy="19261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defTabSz="1219170">
              <a:defRPr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Line 62"/>
          <p:cNvSpPr>
            <a:spLocks noChangeShapeType="1"/>
          </p:cNvSpPr>
          <p:nvPr/>
        </p:nvSpPr>
        <p:spPr bwMode="auto">
          <a:xfrm>
            <a:off x="6214534" y="3497944"/>
            <a:ext cx="412749" cy="211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1219170"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451910" y="1838323"/>
            <a:ext cx="5173133" cy="11049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120000" rIns="72000" bIns="120000" anchor="ctr"/>
          <a:lstStyle/>
          <a:p>
            <a:pPr algn="ctr" defTabSz="1219170" eaLnBrk="0" hangingPunct="0"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сбалансированности бюджета,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базового принципа ответственной бюджетной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политики. Повышение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использования средств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5625043" y="2395387"/>
            <a:ext cx="472016" cy="1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1219170"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5999251" y="2289707"/>
            <a:ext cx="190500" cy="19261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defTabSz="1219170">
              <a:defRPr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AutoShape 40"/>
          <p:cNvSpPr>
            <a:spLocks noChangeArrowheads="1"/>
          </p:cNvSpPr>
          <p:nvPr/>
        </p:nvSpPr>
        <p:spPr bwMode="auto">
          <a:xfrm>
            <a:off x="6627283" y="5852851"/>
            <a:ext cx="5094816" cy="62441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120000" rIns="72000" bIns="12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финансового менеджмента главного администратора бюджетных средств</a:t>
            </a: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auto">
          <a:xfrm>
            <a:off x="6627284" y="4345691"/>
            <a:ext cx="5173133" cy="109325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120000" rIns="72000" bIns="12000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закупок товаров, работ, услуг для обеспечения муниципальных нужд конкурентными способами, обеспечивающими наименьшие затраты при сохранении качественных характеристик</a:t>
            </a:r>
          </a:p>
        </p:txBody>
      </p:sp>
      <p:sp>
        <p:nvSpPr>
          <p:cNvPr id="33" name="AutoShape 16"/>
          <p:cNvSpPr>
            <a:spLocks noChangeArrowheads="1"/>
          </p:cNvSpPr>
          <p:nvPr/>
        </p:nvSpPr>
        <p:spPr bwMode="auto">
          <a:xfrm>
            <a:off x="6635752" y="1372131"/>
            <a:ext cx="5173133" cy="1346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120000" rIns="72000" bIns="12000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ответственной бюджетной политика, базовыми принципами которой являются исполнение наиболее значимых действующих расходных обязательств и принятие взвешенных решений по вновь принимаемым расходным обязательствам бюджета</a:t>
            </a:r>
          </a:p>
        </p:txBody>
      </p:sp>
      <p:sp>
        <p:nvSpPr>
          <p:cNvPr id="34" name="Line 62"/>
          <p:cNvSpPr>
            <a:spLocks noChangeShapeType="1"/>
          </p:cNvSpPr>
          <p:nvPr/>
        </p:nvSpPr>
        <p:spPr bwMode="auto">
          <a:xfrm>
            <a:off x="6148915" y="2046511"/>
            <a:ext cx="48683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1219170"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6014510" y="1944159"/>
            <a:ext cx="190500" cy="19261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defTabSz="1219170">
              <a:defRPr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37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39184" y="1221317"/>
            <a:ext cx="11808883" cy="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5" name="Номер слайда 13"/>
          <p:cNvSpPr txBox="1">
            <a:spLocks/>
          </p:cNvSpPr>
          <p:nvPr/>
        </p:nvSpPr>
        <p:spPr bwMode="auto">
          <a:xfrm>
            <a:off x="11567585" y="-27517"/>
            <a:ext cx="577849" cy="36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fld id="{37CF2A91-E505-4D46-8EB0-619ECA631C92}" type="slidenum">
              <a:rPr lang="ru-RU" altLang="ru-RU" sz="1867">
                <a:solidFill>
                  <a:srgbClr val="898989"/>
                </a:solidFill>
              </a:rPr>
              <a:pPr algn="r" defTabSz="121917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 sz="1867" dirty="0">
              <a:solidFill>
                <a:srgbClr val="898989"/>
              </a:solidFill>
            </a:endParaRPr>
          </a:p>
        </p:txBody>
      </p:sp>
      <p:sp>
        <p:nvSpPr>
          <p:cNvPr id="101" name="Line 11"/>
          <p:cNvSpPr>
            <a:spLocks noChangeShapeType="1"/>
          </p:cNvSpPr>
          <p:nvPr/>
        </p:nvSpPr>
        <p:spPr bwMode="auto">
          <a:xfrm flipH="1">
            <a:off x="6085417" y="1221318"/>
            <a:ext cx="25399" cy="5088467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1219170">
              <a:defRPr/>
            </a:pPr>
            <a:endParaRPr lang="ru-RU" sz="24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03" name="Line 14"/>
          <p:cNvSpPr>
            <a:spLocks noChangeShapeType="1"/>
          </p:cNvSpPr>
          <p:nvPr/>
        </p:nvSpPr>
        <p:spPr bwMode="auto">
          <a:xfrm>
            <a:off x="5520267" y="5128873"/>
            <a:ext cx="575733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1219170">
              <a:defRPr/>
            </a:pPr>
            <a:endParaRPr lang="ru-RU" sz="24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04" name="Oval 15"/>
          <p:cNvSpPr>
            <a:spLocks noChangeArrowheads="1"/>
          </p:cNvSpPr>
          <p:nvPr/>
        </p:nvSpPr>
        <p:spPr bwMode="auto">
          <a:xfrm>
            <a:off x="5996672" y="5039819"/>
            <a:ext cx="190500" cy="1905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defTabSz="1219170">
              <a:defRPr/>
            </a:pPr>
            <a:endParaRPr lang="ru-RU" sz="2400" dirty="0">
              <a:solidFill>
                <a:srgbClr val="000000"/>
              </a:solidFill>
              <a:latin typeface="Trebuchet MS" panose="020B0603020202020204"/>
            </a:endParaRPr>
          </a:p>
        </p:txBody>
      </p:sp>
      <p:sp>
        <p:nvSpPr>
          <p:cNvPr id="107" name="Line 29"/>
          <p:cNvSpPr>
            <a:spLocks noChangeShapeType="1"/>
          </p:cNvSpPr>
          <p:nvPr/>
        </p:nvSpPr>
        <p:spPr bwMode="auto">
          <a:xfrm>
            <a:off x="5607051" y="2878667"/>
            <a:ext cx="488949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1219170">
              <a:defRPr/>
            </a:pPr>
            <a:endParaRPr lang="ru-RU" sz="24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08" name="Oval 30"/>
          <p:cNvSpPr>
            <a:spLocks noChangeArrowheads="1"/>
          </p:cNvSpPr>
          <p:nvPr/>
        </p:nvSpPr>
        <p:spPr bwMode="auto">
          <a:xfrm>
            <a:off x="6002560" y="2787651"/>
            <a:ext cx="190500" cy="19261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defTabSz="1219170">
              <a:defRPr/>
            </a:pPr>
            <a:endParaRPr lang="ru-RU" sz="2400" dirty="0">
              <a:solidFill>
                <a:srgbClr val="000000"/>
              </a:solidFill>
              <a:latin typeface="Trebuchet MS" panose="020B0603020202020204"/>
            </a:endParaRPr>
          </a:p>
        </p:txBody>
      </p:sp>
      <p:sp>
        <p:nvSpPr>
          <p:cNvPr id="111" name="Line 25"/>
          <p:cNvSpPr>
            <a:spLocks noChangeShapeType="1"/>
          </p:cNvSpPr>
          <p:nvPr/>
        </p:nvSpPr>
        <p:spPr bwMode="auto">
          <a:xfrm flipV="1">
            <a:off x="5530851" y="3981108"/>
            <a:ext cx="554567" cy="2117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1219170">
              <a:defRPr/>
            </a:pPr>
            <a:endParaRPr lang="ru-RU" sz="24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12" name="Oval 63"/>
          <p:cNvSpPr>
            <a:spLocks noChangeArrowheads="1"/>
          </p:cNvSpPr>
          <p:nvPr/>
        </p:nvSpPr>
        <p:spPr bwMode="auto">
          <a:xfrm>
            <a:off x="5991670" y="3878007"/>
            <a:ext cx="190500" cy="19261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defTabSz="1219170">
              <a:defRPr/>
            </a:pPr>
            <a:endParaRPr lang="ru-RU" sz="2400" dirty="0">
              <a:solidFill>
                <a:srgbClr val="000000"/>
              </a:solidFill>
              <a:latin typeface="Trebuchet MS" panose="020B0603020202020204"/>
            </a:endParaRPr>
          </a:p>
        </p:txBody>
      </p:sp>
      <p:sp>
        <p:nvSpPr>
          <p:cNvPr id="115" name="Line 41"/>
          <p:cNvSpPr>
            <a:spLocks noChangeShapeType="1"/>
          </p:cNvSpPr>
          <p:nvPr/>
        </p:nvSpPr>
        <p:spPr bwMode="auto">
          <a:xfrm>
            <a:off x="6135756" y="4686062"/>
            <a:ext cx="480483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1219170">
              <a:defRPr/>
            </a:pPr>
            <a:endParaRPr lang="ru-RU" sz="24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16" name="Oval 42"/>
          <p:cNvSpPr>
            <a:spLocks noChangeArrowheads="1"/>
          </p:cNvSpPr>
          <p:nvPr/>
        </p:nvSpPr>
        <p:spPr bwMode="auto">
          <a:xfrm flipV="1">
            <a:off x="6000751" y="4594892"/>
            <a:ext cx="190500" cy="19261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defTabSz="1219170">
              <a:defRPr/>
            </a:pPr>
            <a:endParaRPr lang="ru-RU" sz="2400" dirty="0">
              <a:solidFill>
                <a:srgbClr val="000000"/>
              </a:solidFill>
              <a:latin typeface="Trebuchet MS" panose="020B0603020202020204"/>
            </a:endParaRPr>
          </a:p>
        </p:txBody>
      </p:sp>
      <p:sp>
        <p:nvSpPr>
          <p:cNvPr id="121" name="Oval 26"/>
          <p:cNvSpPr>
            <a:spLocks noChangeArrowheads="1"/>
          </p:cNvSpPr>
          <p:nvPr/>
        </p:nvSpPr>
        <p:spPr bwMode="auto">
          <a:xfrm>
            <a:off x="6007255" y="2169391"/>
            <a:ext cx="192617" cy="19261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defTabSz="1219170">
              <a:defRPr/>
            </a:pPr>
            <a:endParaRPr lang="ru-RU" sz="2400" dirty="0">
              <a:solidFill>
                <a:srgbClr val="000000"/>
              </a:solidFill>
              <a:latin typeface="Trebuchet MS" panose="020B0603020202020204"/>
            </a:endParaRPr>
          </a:p>
        </p:txBody>
      </p:sp>
      <p:sp>
        <p:nvSpPr>
          <p:cNvPr id="122" name="Line 62"/>
          <p:cNvSpPr>
            <a:spLocks noChangeShapeType="1"/>
          </p:cNvSpPr>
          <p:nvPr/>
        </p:nvSpPr>
        <p:spPr bwMode="auto">
          <a:xfrm flipV="1">
            <a:off x="6216958" y="2279190"/>
            <a:ext cx="407015" cy="2084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1219170">
              <a:defRPr/>
            </a:pPr>
            <a:endParaRPr lang="ru-RU" sz="24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404284" y="165101"/>
            <a:ext cx="10972800" cy="96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1219170" eaLnBrk="0" hangingPunct="0">
              <a:defRPr/>
            </a:pPr>
            <a:r>
              <a:rPr 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</a:t>
            </a:r>
            <a:br>
              <a:rPr 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52" name="AutoShape 48"/>
          <p:cNvSpPr>
            <a:spLocks noChangeArrowheads="1"/>
          </p:cNvSpPr>
          <p:nvPr/>
        </p:nvSpPr>
        <p:spPr bwMode="auto">
          <a:xfrm>
            <a:off x="194734" y="2470150"/>
            <a:ext cx="5412317" cy="84031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24000" tIns="120000" rIns="24000" bIns="120000" anchor="ctr"/>
          <a:lstStyle/>
          <a:p>
            <a:pPr algn="ctr" defTabSz="1219170" eaLnBrk="0" hangingPunct="0">
              <a:spcBef>
                <a:spcPct val="150000"/>
              </a:spcBef>
              <a:defRPr/>
            </a:pPr>
            <a:endParaRPr lang="ru-RU" sz="2133" dirty="0">
              <a:solidFill>
                <a:srgbClr val="000000"/>
              </a:solidFill>
              <a:latin typeface="Trebuchet MS" panose="020B0603020202020204"/>
            </a:endParaRPr>
          </a:p>
        </p:txBody>
      </p:sp>
      <p:sp>
        <p:nvSpPr>
          <p:cNvPr id="54" name="AutoShape 25"/>
          <p:cNvSpPr>
            <a:spLocks noChangeArrowheads="1"/>
          </p:cNvSpPr>
          <p:nvPr/>
        </p:nvSpPr>
        <p:spPr bwMode="auto">
          <a:xfrm>
            <a:off x="191193" y="4633546"/>
            <a:ext cx="5424325" cy="93133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24000" tIns="120000" rIns="24000" bIns="12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150000"/>
              </a:spcBef>
              <a:spcAft>
                <a:spcPct val="0"/>
              </a:spcAft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по имущественным налогам, в том числе за счет выявления правообладателей ранее учтенных объектов недвижимости</a:t>
            </a:r>
            <a:endParaRPr lang="ru-RU" alt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2" name="Rectangle 36"/>
          <p:cNvSpPr>
            <a:spLocks noChangeArrowheads="1"/>
          </p:cNvSpPr>
          <p:nvPr/>
        </p:nvSpPr>
        <p:spPr bwMode="auto">
          <a:xfrm>
            <a:off x="6009506" y="5325619"/>
            <a:ext cx="5053270" cy="33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454" name="Rectangle 57"/>
          <p:cNvSpPr>
            <a:spLocks noChangeArrowheads="1"/>
          </p:cNvSpPr>
          <p:nvPr/>
        </p:nvSpPr>
        <p:spPr bwMode="auto">
          <a:xfrm>
            <a:off x="340784" y="2473199"/>
            <a:ext cx="53424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инвестиционной активности для обеспечения экономического роста муниципального образования </a:t>
            </a: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AutoShape 54"/>
          <p:cNvSpPr>
            <a:spLocks noChangeArrowheads="1"/>
          </p:cNvSpPr>
          <p:nvPr/>
        </p:nvSpPr>
        <p:spPr bwMode="auto">
          <a:xfrm>
            <a:off x="6622435" y="1902905"/>
            <a:ext cx="4967816" cy="75565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24000" tIns="120000" rIns="24000" bIns="120000" anchor="ctr"/>
          <a:lstStyle/>
          <a:p>
            <a:pPr algn="ctr" defTabSz="1219170" eaLnBrk="0" hangingPunct="0">
              <a:spcBef>
                <a:spcPct val="15000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задолженности и недоимки по налогам в бюджет МГП</a:t>
            </a:r>
          </a:p>
        </p:txBody>
      </p:sp>
      <p:sp>
        <p:nvSpPr>
          <p:cNvPr id="65" name="AutoShape 7"/>
          <p:cNvSpPr>
            <a:spLocks noChangeArrowheads="1"/>
          </p:cNvSpPr>
          <p:nvPr/>
        </p:nvSpPr>
        <p:spPr bwMode="auto">
          <a:xfrm>
            <a:off x="191193" y="3782485"/>
            <a:ext cx="5416475" cy="431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24000" tIns="120000" rIns="24000" bIns="12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Недопущение роста налоговой нагрузки на экономику</a:t>
            </a:r>
          </a:p>
        </p:txBody>
      </p:sp>
      <p:sp>
        <p:nvSpPr>
          <p:cNvPr id="68" name="Стрелка вниз 67"/>
          <p:cNvSpPr/>
          <p:nvPr/>
        </p:nvSpPr>
        <p:spPr>
          <a:xfrm>
            <a:off x="719667" y="1365251"/>
            <a:ext cx="4895851" cy="1007533"/>
          </a:xfrm>
          <a:prstGeom prst="downArrow">
            <a:avLst/>
          </a:prstGeom>
          <a:solidFill>
            <a:srgbClr val="BDFF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170">
              <a:defRPr/>
            </a:pPr>
            <a:endParaRPr lang="ru-RU" sz="24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69" name="Rectangle 46"/>
          <p:cNvSpPr>
            <a:spLocks noChangeArrowheads="1"/>
          </p:cNvSpPr>
          <p:nvPr/>
        </p:nvSpPr>
        <p:spPr bwMode="auto">
          <a:xfrm>
            <a:off x="1968501" y="1293285"/>
            <a:ext cx="2400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219170">
              <a:defRPr/>
            </a:pPr>
            <a:r>
              <a:rPr lang="ru-RU" sz="1600" b="1" dirty="0">
                <a:solidFill>
                  <a:srgbClr val="2C3C43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</a:t>
            </a:r>
            <a:br>
              <a:rPr lang="ru-RU" sz="1600" b="1" dirty="0">
                <a:solidFill>
                  <a:srgbClr val="2C3C43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увеличения налоговой базы</a:t>
            </a:r>
          </a:p>
        </p:txBody>
      </p:sp>
      <p:sp>
        <p:nvSpPr>
          <p:cNvPr id="72" name="Line 14"/>
          <p:cNvSpPr>
            <a:spLocks noChangeShapeType="1"/>
          </p:cNvSpPr>
          <p:nvPr/>
        </p:nvSpPr>
        <p:spPr bwMode="auto">
          <a:xfrm>
            <a:off x="5520267" y="6324021"/>
            <a:ext cx="575733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1219170">
              <a:defRPr/>
            </a:pPr>
            <a:endParaRPr lang="ru-RU" sz="24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73" name="Oval 15"/>
          <p:cNvSpPr>
            <a:spLocks noChangeArrowheads="1"/>
          </p:cNvSpPr>
          <p:nvPr/>
        </p:nvSpPr>
        <p:spPr bwMode="auto">
          <a:xfrm>
            <a:off x="5996672" y="6234968"/>
            <a:ext cx="190500" cy="1905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defTabSz="1219170">
              <a:defRPr/>
            </a:pPr>
            <a:endParaRPr lang="ru-RU" sz="2400" dirty="0">
              <a:solidFill>
                <a:srgbClr val="000000"/>
              </a:solidFill>
              <a:latin typeface="Trebuchet MS" panose="020B0603020202020204"/>
            </a:endParaRPr>
          </a:p>
        </p:txBody>
      </p:sp>
      <p:sp>
        <p:nvSpPr>
          <p:cNvPr id="34" name="Oval 42"/>
          <p:cNvSpPr>
            <a:spLocks noChangeArrowheads="1"/>
          </p:cNvSpPr>
          <p:nvPr/>
        </p:nvSpPr>
        <p:spPr bwMode="auto">
          <a:xfrm flipV="1">
            <a:off x="6004984" y="3473604"/>
            <a:ext cx="192616" cy="19261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defTabSz="1219170">
              <a:defRPr/>
            </a:pPr>
            <a:endParaRPr lang="ru-RU" sz="2400" dirty="0">
              <a:solidFill>
                <a:srgbClr val="000000"/>
              </a:solidFill>
              <a:latin typeface="Trebuchet MS" panose="020B0603020202020204"/>
            </a:endParaRPr>
          </a:p>
        </p:txBody>
      </p:sp>
      <p:sp>
        <p:nvSpPr>
          <p:cNvPr id="35" name="Line 41"/>
          <p:cNvSpPr>
            <a:spLocks noChangeShapeType="1"/>
          </p:cNvSpPr>
          <p:nvPr/>
        </p:nvSpPr>
        <p:spPr bwMode="auto">
          <a:xfrm>
            <a:off x="6199564" y="3583339"/>
            <a:ext cx="431183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1219170">
              <a:defRPr/>
            </a:pPr>
            <a:endParaRPr lang="ru-RU" sz="24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grpSp>
        <p:nvGrpSpPr>
          <p:cNvPr id="18464" name="Группа 58"/>
          <p:cNvGrpSpPr>
            <a:grpSpLocks/>
          </p:cNvGrpSpPr>
          <p:nvPr/>
        </p:nvGrpSpPr>
        <p:grpSpPr bwMode="auto">
          <a:xfrm>
            <a:off x="6622435" y="3140904"/>
            <a:ext cx="4967816" cy="882651"/>
            <a:chOff x="5004067" y="4163542"/>
            <a:chExt cx="3763412" cy="513772"/>
          </a:xfrm>
        </p:grpSpPr>
        <p:sp>
          <p:nvSpPr>
            <p:cNvPr id="37" name="AutoShape 31"/>
            <p:cNvSpPr>
              <a:spLocks noChangeArrowheads="1"/>
            </p:cNvSpPr>
            <p:nvPr/>
          </p:nvSpPr>
          <p:spPr bwMode="auto">
            <a:xfrm>
              <a:off x="5004067" y="4163542"/>
              <a:ext cx="3763412" cy="51377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24000" tIns="120000" rIns="24000" bIns="12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1219170" fontAlgn="base">
                <a:spcBef>
                  <a:spcPct val="150000"/>
                </a:spcBef>
                <a:spcAft>
                  <a:spcPct val="0"/>
                </a:spcAft>
                <a:defRPr/>
              </a:pPr>
              <a:r>
                <a:rPr lang="ru-RU" alt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Повышение эффективности использования муниципальной собственности</a:t>
              </a:r>
            </a:p>
          </p:txBody>
        </p:sp>
        <p:sp>
          <p:nvSpPr>
            <p:cNvPr id="18468" name="Rectangle 36"/>
            <p:cNvSpPr>
              <a:spLocks noChangeArrowheads="1"/>
            </p:cNvSpPr>
            <p:nvPr/>
          </p:nvSpPr>
          <p:spPr bwMode="auto">
            <a:xfrm>
              <a:off x="5004068" y="4377768"/>
              <a:ext cx="3744545" cy="197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16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203202" y="5936369"/>
            <a:ext cx="5412316" cy="7598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налогового администрирования, взаимодействия и совместной работы с администраторами доходов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622436" y="5300165"/>
            <a:ext cx="4967816" cy="889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мероприятий по легализации «теневой» заработной платы в МГП</a:t>
            </a:r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auto">
          <a:xfrm>
            <a:off x="6622435" y="4464881"/>
            <a:ext cx="4973820" cy="43815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24000" tIns="120000" rIns="24000" bIns="12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новых источников пополнения бюджета МГП</a:t>
            </a:r>
            <a:endParaRPr lang="ru-RU" alt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>
            <a:off x="6146839" y="5727927"/>
            <a:ext cx="480483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1219170">
              <a:defRPr/>
            </a:pPr>
            <a:endParaRPr lang="ru-RU" sz="24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 flipV="1">
            <a:off x="6003517" y="5628444"/>
            <a:ext cx="190500" cy="19261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defTabSz="1219170">
              <a:defRPr/>
            </a:pPr>
            <a:endParaRPr lang="ru-RU" sz="2400" dirty="0">
              <a:solidFill>
                <a:srgbClr val="000000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490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1102785" y="2364318"/>
            <a:ext cx="8544983" cy="1159933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0" b="1" dirty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 местного бюджета</a:t>
            </a:r>
            <a:endParaRPr lang="ru-RU" altLang="ru-RU" sz="4000" b="1" i="1" dirty="0">
              <a:solidFill>
                <a:srgbClr val="22226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0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239184" y="1221317"/>
            <a:ext cx="11808883" cy="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431800" y="67734"/>
            <a:ext cx="10752667" cy="12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бюджета на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8303685" y="867833"/>
            <a:ext cx="2112433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22592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11465"/>
              </p:ext>
            </p:extLst>
          </p:nvPr>
        </p:nvGraphicFramePr>
        <p:xfrm>
          <a:off x="1295400" y="1411818"/>
          <a:ext cx="9025466" cy="4224869"/>
        </p:xfrm>
        <a:graphic>
          <a:graphicData uri="http://schemas.openxmlformats.org/drawingml/2006/table">
            <a:tbl>
              <a:tblPr/>
              <a:tblGrid>
                <a:gridCol w="455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4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23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84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005" marR="96005" marT="23995" marB="239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005" marR="96005" marT="23995" marB="239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005" marR="96005" marT="23995" marB="239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005" marR="96005" marT="23995" marB="239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2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96005" marR="96005" marT="23995" marB="239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169 490,3</a:t>
                      </a:r>
                    </a:p>
                  </a:txBody>
                  <a:tcPr marL="120007" marR="192009" marT="62383" marB="6238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174 151,6</a:t>
                      </a:r>
                    </a:p>
                  </a:txBody>
                  <a:tcPr marL="120007" marR="192009" marT="62383" marB="6238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190 706,2</a:t>
                      </a:r>
                    </a:p>
                  </a:txBody>
                  <a:tcPr marL="120007" marR="192009" marT="62383" marB="6238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29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налоговые</a:t>
                      </a:r>
                    </a:p>
                  </a:txBody>
                  <a:tcPr marL="96005" marR="96005" marT="23995" marB="239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137 154,9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007" marR="192009" marT="62383" marB="6238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143 388,4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007" marR="192009" marT="62383" marB="6238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151 838,3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007" marR="192009" marT="62383" marB="6238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14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неналоговые</a:t>
                      </a:r>
                    </a:p>
                  </a:txBody>
                  <a:tcPr marL="96005" marR="96005" marT="23995" marB="239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24 578,3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007" marR="192009" marT="62383" marB="6238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23 284,5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007" marR="192009" marT="62383" marB="6238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23 867,9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007" marR="192009" marT="62383" marB="6238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92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безвозмездные поступления</a:t>
                      </a:r>
                    </a:p>
                  </a:txBody>
                  <a:tcPr marL="96005" marR="96005" marT="23995" marB="239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7 757,1</a:t>
                      </a:r>
                    </a:p>
                  </a:txBody>
                  <a:tcPr marL="120007" marR="192009" marT="62383" marB="6238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7 478,7</a:t>
                      </a:r>
                    </a:p>
                  </a:txBody>
                  <a:tcPr marL="120007" marR="192009" marT="62383" marB="6238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15 000,0</a:t>
                      </a:r>
                    </a:p>
                  </a:txBody>
                  <a:tcPr marL="120007" marR="192009" marT="62383" marB="6238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4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96005" marR="96005" marT="23995" marB="239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169 490,3</a:t>
                      </a:r>
                    </a:p>
                  </a:txBody>
                  <a:tcPr marL="120007" marR="192009" marT="62383" marB="6238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174 151,6</a:t>
                      </a:r>
                    </a:p>
                  </a:txBody>
                  <a:tcPr marL="120007" marR="192009" marT="62383" marB="6238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190 706,2</a:t>
                      </a:r>
                    </a:p>
                  </a:txBody>
                  <a:tcPr marL="120007" marR="192009" marT="62383" marB="6238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2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005" marR="96005" marT="23995" marB="2399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120007" marR="192009" marT="62383" marB="6238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120007" marR="192009" marT="62383" marB="6238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120007" marR="192009" marT="62383" marB="6238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551" name="Номер слайда 13"/>
          <p:cNvSpPr txBox="1">
            <a:spLocks/>
          </p:cNvSpPr>
          <p:nvPr/>
        </p:nvSpPr>
        <p:spPr bwMode="auto">
          <a:xfrm>
            <a:off x="11567585" y="-27517"/>
            <a:ext cx="577849" cy="36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443E93E-34F1-445C-A8F9-F849831B1E8E}" type="slidenum">
              <a:rPr lang="ru-RU" altLang="ru-RU" sz="1867">
                <a:solidFill>
                  <a:srgbClr val="898989"/>
                </a:solidFill>
              </a:rPr>
              <a:pPr algn="r" eaLnBrk="1" hangingPunct="1"/>
              <a:t>13</a:t>
            </a:fld>
            <a:endParaRPr lang="ru-RU" altLang="ru-RU" sz="1867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1678518" y="2660651"/>
            <a:ext cx="7969249" cy="12573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algn="ctr">
              <a:defRPr/>
            </a:pPr>
            <a:r>
              <a:rPr lang="ru-RU" sz="4000" b="1" kern="0" dirty="0">
                <a:solidFill>
                  <a:srgbClr val="2D2D8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Формирование доходов</a:t>
            </a:r>
            <a:endParaRPr lang="ru-RU" sz="4000" b="1" i="1" kern="0" dirty="0">
              <a:solidFill>
                <a:srgbClr val="2D2D8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4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275417"/>
              </p:ext>
            </p:extLst>
          </p:nvPr>
        </p:nvGraphicFramePr>
        <p:xfrm>
          <a:off x="701675" y="804863"/>
          <a:ext cx="8482013" cy="538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0" name="Диаграмма" r:id="rId3" imgW="6191250" imgH="4133850" progId="Excel.Chart.8">
                  <p:embed/>
                </p:oleObj>
              </mc:Choice>
              <mc:Fallback>
                <p:oleObj name="Диаграмма" r:id="rId3" imgW="6191250" imgH="4133850" progId="Excel.Chart.8">
                  <p:embed/>
                  <p:pic>
                    <p:nvPicPr>
                      <p:cNvPr id="23556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804863"/>
                        <a:ext cx="8482013" cy="538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239184" y="740833"/>
            <a:ext cx="11808883" cy="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>
          <a:xfrm>
            <a:off x="334434" y="137585"/>
            <a:ext cx="11523133" cy="571500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МО МГП в 2023 году</a:t>
            </a:r>
            <a:endParaRPr lang="ru-RU" alt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7" name="Прямоугольник 18"/>
          <p:cNvSpPr>
            <a:spLocks noChangeArrowheads="1"/>
          </p:cNvSpPr>
          <p:nvPr/>
        </p:nvSpPr>
        <p:spPr bwMode="auto">
          <a:xfrm>
            <a:off x="5422901" y="5528734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 dirty="0">
              <a:latin typeface="Calibri" panose="020F0502020204030204" pitchFamily="34" charset="0"/>
            </a:endParaRPr>
          </a:p>
          <a:p>
            <a:pPr eaLnBrk="1" hangingPunct="1"/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23558" name="Прямоугольник 19"/>
          <p:cNvSpPr>
            <a:spLocks noChangeArrowheads="1"/>
          </p:cNvSpPr>
          <p:nvPr/>
        </p:nvSpPr>
        <p:spPr bwMode="auto">
          <a:xfrm>
            <a:off x="3697818" y="4184651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 dirty="0">
              <a:latin typeface="Calibri" panose="020F0502020204030204" pitchFamily="34" charset="0"/>
            </a:endParaRPr>
          </a:p>
          <a:p>
            <a:pPr eaLnBrk="1" hangingPunct="1"/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23559" name="Прямоугольник 20"/>
          <p:cNvSpPr>
            <a:spLocks noChangeArrowheads="1"/>
          </p:cNvSpPr>
          <p:nvPr/>
        </p:nvSpPr>
        <p:spPr bwMode="auto">
          <a:xfrm>
            <a:off x="3983567" y="4773085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 dirty="0">
              <a:latin typeface="Calibri" panose="020F0502020204030204" pitchFamily="34" charset="0"/>
            </a:endParaRPr>
          </a:p>
          <a:p>
            <a:pPr eaLnBrk="1" hangingPunct="1"/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23560" name="Прямоугольник 21"/>
          <p:cNvSpPr>
            <a:spLocks noChangeArrowheads="1"/>
          </p:cNvSpPr>
          <p:nvPr/>
        </p:nvSpPr>
        <p:spPr bwMode="auto">
          <a:xfrm>
            <a:off x="4368801" y="5240867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 dirty="0">
              <a:latin typeface="Calibri" panose="020F0502020204030204" pitchFamily="34" charset="0"/>
            </a:endParaRPr>
          </a:p>
          <a:p>
            <a:pPr eaLnBrk="1" hangingPunct="1"/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007409" y="3027091"/>
            <a:ext cx="1853064" cy="8636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667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169 490,3 тыс. руб</a:t>
            </a:r>
            <a:r>
              <a:rPr lang="ru-RU" sz="2667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752559" y="874187"/>
            <a:ext cx="2354782" cy="889877"/>
          </a:xfrm>
          <a:prstGeom prst="wedgeRectCallout">
            <a:avLst>
              <a:gd name="adj1" fmla="val 57377"/>
              <a:gd name="adj2" fmla="val 117324"/>
            </a:avLst>
          </a:prstGeom>
          <a:solidFill>
            <a:srgbClr val="FF0000"/>
          </a:solidFill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67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867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7 757,1 тыс. руб</a:t>
            </a:r>
            <a:r>
              <a:rPr lang="ru-RU" sz="18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563" name="Номер слайда 13"/>
          <p:cNvSpPr txBox="1">
            <a:spLocks/>
          </p:cNvSpPr>
          <p:nvPr/>
        </p:nvSpPr>
        <p:spPr bwMode="auto">
          <a:xfrm>
            <a:off x="11567585" y="-27517"/>
            <a:ext cx="577849" cy="36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EF09FF3-AB2D-447A-AAC2-0B842782D195}" type="slidenum">
              <a:rPr lang="ru-RU" altLang="ru-RU" sz="1867">
                <a:solidFill>
                  <a:srgbClr val="898989"/>
                </a:solidFill>
              </a:rPr>
              <a:pPr algn="r" eaLnBrk="1" hangingPunct="1"/>
              <a:t>15</a:t>
            </a:fld>
            <a:endParaRPr lang="ru-RU" altLang="ru-RU" sz="1867" dirty="0">
              <a:solidFill>
                <a:srgbClr val="898989"/>
              </a:solidFill>
            </a:endParaRPr>
          </a:p>
        </p:txBody>
      </p:sp>
      <p:sp>
        <p:nvSpPr>
          <p:cNvPr id="43" name="Арка 42"/>
          <p:cNvSpPr/>
          <p:nvPr/>
        </p:nvSpPr>
        <p:spPr>
          <a:xfrm>
            <a:off x="2318310" y="988544"/>
            <a:ext cx="5202767" cy="5018955"/>
          </a:xfrm>
          <a:prstGeom prst="blockArc">
            <a:avLst>
              <a:gd name="adj1" fmla="val 13293285"/>
              <a:gd name="adj2" fmla="val 12333742"/>
              <a:gd name="adj3" fmla="val 7983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222775" y="882434"/>
            <a:ext cx="2864582" cy="954300"/>
          </a:xfrm>
          <a:prstGeom prst="rect">
            <a:avLst/>
          </a:prstGeom>
          <a:solidFill>
            <a:srgbClr val="66FFFF"/>
          </a:solidFill>
          <a:ln w="15875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</a:t>
            </a:r>
            <a:br>
              <a:rPr 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161 733,2 тыс</a:t>
            </a:r>
            <a:r>
              <a:rPr 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– </a:t>
            </a:r>
            <a:r>
              <a:rPr lang="ru-RU" sz="18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95% </a:t>
            </a:r>
            <a:endParaRPr lang="ru-RU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7311040" y="3212539"/>
            <a:ext cx="1775788" cy="1093453"/>
          </a:xfrm>
          <a:prstGeom prst="wedgeRectCallout">
            <a:avLst>
              <a:gd name="adj1" fmla="val -101198"/>
              <a:gd name="adj2" fmla="val -22211"/>
            </a:avLst>
          </a:prstGeom>
          <a:solidFill>
            <a:srgbClr val="FFC000"/>
          </a:solidFill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33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733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физ.лиц</a:t>
            </a:r>
          </a:p>
          <a:p>
            <a:pPr algn="ctr">
              <a:defRPr/>
            </a:pPr>
            <a:r>
              <a:rPr lang="ru-RU" sz="1733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94 300,0 тыс</a:t>
            </a:r>
            <a:r>
              <a:rPr lang="ru-RU" sz="1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15" name="Прямоугольная выноска 14"/>
          <p:cNvSpPr/>
          <p:nvPr/>
        </p:nvSpPr>
        <p:spPr bwMode="auto">
          <a:xfrm>
            <a:off x="6793583" y="5527964"/>
            <a:ext cx="2309189" cy="574964"/>
          </a:xfrm>
          <a:prstGeom prst="wedgeRectCallout">
            <a:avLst>
              <a:gd name="adj1" fmla="val -112504"/>
              <a:gd name="adj2" fmla="val -99411"/>
            </a:avLst>
          </a:prstGeom>
          <a:solidFill>
            <a:srgbClr val="EAEAEA"/>
          </a:solidFill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33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733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                           </a:t>
            </a:r>
            <a:r>
              <a:rPr lang="ru-RU" sz="1733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24 340,1 тыс</a:t>
            </a:r>
            <a:r>
              <a:rPr lang="ru-RU" sz="1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12" name="Прямоугольная выноска 11"/>
          <p:cNvSpPr/>
          <p:nvPr/>
        </p:nvSpPr>
        <p:spPr bwMode="auto">
          <a:xfrm>
            <a:off x="768744" y="5528734"/>
            <a:ext cx="2176758" cy="574194"/>
          </a:xfrm>
          <a:prstGeom prst="wedgeRectCallout">
            <a:avLst>
              <a:gd name="adj1" fmla="val 94934"/>
              <a:gd name="adj2" fmla="val -160843"/>
            </a:avLst>
          </a:prstGeom>
          <a:solidFill>
            <a:srgbClr val="D3740B"/>
          </a:solidFill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33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733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733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24 578,3 тыс. </a:t>
            </a:r>
            <a:r>
              <a:rPr lang="ru-RU" sz="1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8" name="Прямоугольная выноска 7"/>
          <p:cNvSpPr/>
          <p:nvPr/>
        </p:nvSpPr>
        <p:spPr bwMode="auto">
          <a:xfrm>
            <a:off x="768743" y="2750385"/>
            <a:ext cx="1320187" cy="1417013"/>
          </a:xfrm>
          <a:prstGeom prst="wedgeRectCallout">
            <a:avLst>
              <a:gd name="adj1" fmla="val 142908"/>
              <a:gd name="adj2" fmla="val 10684"/>
            </a:avLst>
          </a:prstGeom>
          <a:solidFill>
            <a:srgbClr val="4898D4"/>
          </a:solidFill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33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</a:t>
            </a:r>
          </a:p>
          <a:p>
            <a:pPr algn="ctr">
              <a:defRPr/>
            </a:pPr>
            <a:r>
              <a:rPr lang="ru-RU" sz="1733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18 514,8 тыс</a:t>
            </a:r>
            <a:r>
              <a:rPr lang="ru-RU" sz="1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53" name="Арка 52"/>
          <p:cNvSpPr>
            <a:spLocks noChangeAspect="1"/>
          </p:cNvSpPr>
          <p:nvPr/>
        </p:nvSpPr>
        <p:spPr>
          <a:xfrm rot="19415759">
            <a:off x="8797568" y="893212"/>
            <a:ext cx="257147" cy="253421"/>
          </a:xfrm>
          <a:prstGeom prst="blockArc">
            <a:avLst>
              <a:gd name="adj1" fmla="val 21135306"/>
              <a:gd name="adj2" fmla="val 18323050"/>
              <a:gd name="adj3" fmla="val 25155"/>
            </a:avLst>
          </a:prstGeom>
          <a:solidFill>
            <a:srgbClr val="66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31800" y="338668"/>
            <a:ext cx="10972800" cy="867833"/>
          </a:xfrm>
        </p:spPr>
        <p:txBody>
          <a:bodyPr/>
          <a:lstStyle/>
          <a:p>
            <a:pPr algn="ctr" eaLnBrk="1" hangingPunct="1"/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МО МГП на 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2023– 2025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24579" name="Rectangle 28"/>
          <p:cNvSpPr>
            <a:spLocks noChangeArrowheads="1"/>
          </p:cNvSpPr>
          <p:nvPr/>
        </p:nvSpPr>
        <p:spPr bwMode="auto">
          <a:xfrm>
            <a:off x="10513485" y="645584"/>
            <a:ext cx="1536700" cy="36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39184" y="1028700"/>
            <a:ext cx="11808883" cy="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1" name="Номер слайда 13"/>
          <p:cNvSpPr txBox="1">
            <a:spLocks/>
          </p:cNvSpPr>
          <p:nvPr/>
        </p:nvSpPr>
        <p:spPr bwMode="auto">
          <a:xfrm>
            <a:off x="11567585" y="-27517"/>
            <a:ext cx="577849" cy="36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5046BE2-7AFB-400D-A1FF-AA3F7F293F6D}" type="slidenum">
              <a:rPr lang="ru-RU" altLang="ru-RU" sz="1867">
                <a:solidFill>
                  <a:srgbClr val="898989"/>
                </a:solidFill>
              </a:rPr>
              <a:pPr algn="r" eaLnBrk="1" hangingPunct="1"/>
              <a:t>16</a:t>
            </a:fld>
            <a:endParaRPr lang="ru-RU" altLang="ru-RU" sz="1867" dirty="0">
              <a:solidFill>
                <a:srgbClr val="898989"/>
              </a:solidFill>
            </a:endParaRPr>
          </a:p>
        </p:txBody>
      </p:sp>
      <p:graphicFrame>
        <p:nvGraphicFramePr>
          <p:cNvPr id="2133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234805"/>
              </p:ext>
            </p:extLst>
          </p:nvPr>
        </p:nvGraphicFramePr>
        <p:xfrm>
          <a:off x="1069534" y="1346201"/>
          <a:ext cx="9120717" cy="3809242"/>
        </p:xfrm>
        <a:graphic>
          <a:graphicData uri="http://schemas.openxmlformats.org/drawingml/2006/table">
            <a:tbl>
              <a:tblPr/>
              <a:tblGrid>
                <a:gridCol w="529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3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3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48001" marR="48001" marT="2400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48001" marR="48001" marT="2400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8001" marR="48001" marT="2400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8001" marR="48001" marT="2400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3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48001" marR="48001" marT="2400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169 490,3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1" marR="48001" marT="2400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174 151,6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1" marR="48001" marT="2400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190 706,2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1" marR="48001" marT="2400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48001" marR="48001" marT="2400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161 733,2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1" marR="48001" marT="2400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166 672,9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1" marR="48001" marT="2400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175 706,2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1" marR="48001" marT="2400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7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(НДФЛ)</a:t>
                      </a:r>
                    </a:p>
                  </a:txBody>
                  <a:tcPr marL="48001" marR="48001" marT="2400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94 300,0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1" marR="48001" marT="2400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99 330,0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1" marR="48001" marT="2400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106 260,0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1" marR="48001" marT="2400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7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 (УСН)</a:t>
                      </a:r>
                    </a:p>
                  </a:txBody>
                  <a:tcPr marL="48001" marR="48001" marT="2400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17 114,5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1" marR="48001" marT="2400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17 697,7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1" marR="48001" marT="2400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18 179,7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1" marR="48001" marT="2400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7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 (ЕСХН)</a:t>
                      </a:r>
                    </a:p>
                  </a:txBody>
                  <a:tcPr marL="48001" marR="48001" marT="2400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1" marR="48001" marT="2400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1 564,2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1" marR="48001" marT="2400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1 610,6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01" marR="48001" marT="2400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3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</a:p>
                  </a:txBody>
                  <a:tcPr marL="47997" marR="47997" marT="2401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24 340,1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97" marR="47997" marT="2401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24 796,5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97" marR="47997" marT="2401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25 788,0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97" marR="47997" marT="2401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9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государственной и муниципальной собственности</a:t>
                      </a:r>
                    </a:p>
                  </a:txBody>
                  <a:tcPr marL="47997" marR="47997" marT="2401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16 022,0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97" marR="47997" marT="2401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15 806,0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97" marR="47997" marT="2401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16 184,0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97" marR="47997" marT="2401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867820"/>
                  </a:ext>
                </a:extLst>
              </a:tr>
              <a:tr h="519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47997" marR="47997" marT="2401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8 556,3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97" marR="47997" marT="2401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7 478,5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97" marR="47997" marT="2401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7 683,9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97" marR="47997" marT="2401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402141"/>
                  </a:ext>
                </a:extLst>
              </a:tr>
              <a:tr h="2873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47997" marR="47997" marT="2401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7 757,1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97" marR="47997" marT="2401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7 478,7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97" marR="47997" marT="2401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97" marR="47997" marT="2401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562970"/>
                  </a:ext>
                </a:extLst>
              </a:tr>
            </a:tbl>
          </a:graphicData>
        </a:graphic>
      </p:graphicFrame>
      <p:graphicFrame>
        <p:nvGraphicFramePr>
          <p:cNvPr id="24644" name="Диаграмма 18"/>
          <p:cNvGraphicFramePr>
            <a:graphicFrameLocks/>
          </p:cNvGraphicFramePr>
          <p:nvPr/>
        </p:nvGraphicFramePr>
        <p:xfrm>
          <a:off x="10416118" y="5924552"/>
          <a:ext cx="2343149" cy="1020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" name="Chart" r:id="rId3" imgW="2700762" imgH="1761897" progId="Excel.Chart.8">
                  <p:embed/>
                </p:oleObj>
              </mc:Choice>
              <mc:Fallback>
                <p:oleObj name="Chart" r:id="rId3" imgW="2700762" imgH="1761897" progId="Excel.Chart.8">
                  <p:embed/>
                  <p:pic>
                    <p:nvPicPr>
                      <p:cNvPr id="24644" name="Диаграмма 1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6118" y="5924552"/>
                        <a:ext cx="2343149" cy="1020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3959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1583267" y="2853267"/>
            <a:ext cx="7681384" cy="1545167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algn="ctr">
              <a:defRPr/>
            </a:pPr>
            <a:r>
              <a:rPr lang="ru-RU" sz="4000" b="1" kern="0" dirty="0">
                <a:solidFill>
                  <a:srgbClr val="2D2D8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Формирование расходов</a:t>
            </a:r>
            <a:endParaRPr lang="ru-RU" sz="4000" b="1" i="1" kern="0" dirty="0">
              <a:solidFill>
                <a:srgbClr val="2D2D8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25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31800" y="165101"/>
            <a:ext cx="9313333" cy="768351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 подходы к формированию расходов бюджета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39184" y="1221317"/>
            <a:ext cx="11808883" cy="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8" name="Номер слайда 13"/>
          <p:cNvSpPr txBox="1">
            <a:spLocks/>
          </p:cNvSpPr>
          <p:nvPr/>
        </p:nvSpPr>
        <p:spPr bwMode="auto">
          <a:xfrm>
            <a:off x="11567585" y="-27517"/>
            <a:ext cx="577849" cy="36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0A03C77-5D80-42C1-AEFB-805A41E980F1}" type="slidenum">
              <a:rPr lang="ru-RU" altLang="ru-RU" sz="1867">
                <a:solidFill>
                  <a:srgbClr val="898989"/>
                </a:solidFill>
              </a:rPr>
              <a:pPr algn="r" eaLnBrk="1" hangingPunct="1"/>
              <a:t>18</a:t>
            </a:fld>
            <a:endParaRPr lang="ru-RU" altLang="ru-RU" sz="1867" dirty="0">
              <a:solidFill>
                <a:srgbClr val="898989"/>
              </a:solidFill>
            </a:endParaRPr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431800" y="1411818"/>
            <a:ext cx="11616267" cy="604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2400"/>
              </a:spcBef>
              <a:buClr>
                <a:srgbClr val="254061"/>
              </a:buClr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исполнения полномочий по вопросам местного значения Моздокского городского поселения, установленных Федеральным законом от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06.10.2003г. №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131-ФЗ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общих принципах организации местного самоуправления в Российской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400"/>
              </a:spcBef>
              <a:buClr>
                <a:srgbClr val="254061"/>
              </a:buClr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и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приоритизация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</a:t>
            </a:r>
          </a:p>
          <a:p>
            <a:pPr>
              <a:spcBef>
                <a:spcPts val="2400"/>
              </a:spcBef>
              <a:buClr>
                <a:srgbClr val="254061"/>
              </a:buClr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гарантий, предусмотренных действующим законодательством</a:t>
            </a:r>
          </a:p>
          <a:p>
            <a:pPr>
              <a:spcBef>
                <a:spcPts val="2400"/>
              </a:spcBef>
              <a:buClr>
                <a:srgbClr val="254061"/>
              </a:buClr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материально-технической базы учреждений и объектов инфраструктуры </a:t>
            </a:r>
          </a:p>
        </p:txBody>
      </p:sp>
      <p:pic>
        <p:nvPicPr>
          <p:cNvPr id="26630" name="Picture 7" descr="http://www.yp.ru/content/News/bjudzhet-menshe-rashodov-bolsh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84" y="5156200"/>
            <a:ext cx="2429933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385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66006" y="74085"/>
            <a:ext cx="9202189" cy="95884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подходы по формированию расходной части</a:t>
            </a:r>
            <a:b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муниципального образования-Моздокское городское поселение на </a:t>
            </a:r>
            <a:r>
              <a:rPr lang="ru-RU" altLang="ru-RU" sz="18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</a:t>
            </a:r>
            <a:b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 </a:t>
            </a:r>
            <a:r>
              <a:rPr lang="ru-RU" altLang="ru-RU" sz="18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altLang="ru-RU" sz="1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83117" y="1062567"/>
            <a:ext cx="11808883" cy="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2" name="Номер слайда 13"/>
          <p:cNvSpPr txBox="1">
            <a:spLocks/>
          </p:cNvSpPr>
          <p:nvPr/>
        </p:nvSpPr>
        <p:spPr bwMode="auto">
          <a:xfrm>
            <a:off x="11567585" y="-27517"/>
            <a:ext cx="577849" cy="36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4C80C11-C218-43B7-86E1-31249806F751}" type="slidenum">
              <a:rPr lang="ru-RU" altLang="ru-RU" sz="1867">
                <a:solidFill>
                  <a:srgbClr val="898989"/>
                </a:solidFill>
              </a:rPr>
              <a:pPr algn="r" eaLnBrk="1" hangingPunct="1"/>
              <a:t>19</a:t>
            </a:fld>
            <a:endParaRPr lang="ru-RU" altLang="ru-RU" sz="1867">
              <a:solidFill>
                <a:srgbClr val="898989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18534" y="1382185"/>
            <a:ext cx="529167" cy="62864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120344" y="2432820"/>
            <a:ext cx="529167" cy="9673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120344" y="3763433"/>
            <a:ext cx="529167" cy="62865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122460" y="4809067"/>
            <a:ext cx="529167" cy="62865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119610" y="5969000"/>
            <a:ext cx="529167" cy="62865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с двумя усеченными противолежащими углами 18"/>
          <p:cNvSpPr/>
          <p:nvPr/>
        </p:nvSpPr>
        <p:spPr>
          <a:xfrm>
            <a:off x="709084" y="1248834"/>
            <a:ext cx="11377083" cy="833967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67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8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предусмотрены исходя из действующей нормативной базы, действующих федеральных и региональных законов, нормативных правовых актов администрации Моздокского городского поселения</a:t>
            </a:r>
          </a:p>
        </p:txBody>
      </p:sp>
      <p:sp>
        <p:nvSpPr>
          <p:cNvPr id="20" name="Прямоугольник с двумя усеченными противолежащими углами 19"/>
          <p:cNvSpPr/>
          <p:nvPr/>
        </p:nvSpPr>
        <p:spPr>
          <a:xfrm>
            <a:off x="706968" y="2334684"/>
            <a:ext cx="11379199" cy="1109133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67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 муниципальных служащих и работников подведомственного казенного учреждения рассчитан в соответствии с установленными системами оплаты труда с учетом обеспечения минимального размера оплаты труда с 01.01.2023 г. и индексации заработной платы, в связи с ростом потребительских цена на товары и услуги за 2022 год  </a:t>
            </a:r>
            <a:endParaRPr lang="ru-RU" sz="1867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с двумя усеченными противолежащими углами 21"/>
          <p:cNvSpPr/>
          <p:nvPr/>
        </p:nvSpPr>
        <p:spPr>
          <a:xfrm>
            <a:off x="706968" y="3710517"/>
            <a:ext cx="11394016" cy="719667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67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</a:t>
            </a:r>
            <a:r>
              <a:rPr lang="ru-RU" sz="18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коммунальных услуг предусмотрена с учетом фактических затрат за ком</a:t>
            </a:r>
            <a:r>
              <a:rPr lang="ru-RU" sz="1867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услуги </a:t>
            </a:r>
            <a:r>
              <a:rPr lang="ru-RU" sz="18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867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r>
              <a:rPr lang="ru-RU" sz="18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роста тарифов на планируемый период по данным региональной службы по тарифам</a:t>
            </a:r>
          </a:p>
        </p:txBody>
      </p:sp>
      <p:sp>
        <p:nvSpPr>
          <p:cNvPr id="23" name="Прямоугольник с двумя усеченными противолежащими углами 22"/>
          <p:cNvSpPr/>
          <p:nvPr/>
        </p:nvSpPr>
        <p:spPr>
          <a:xfrm>
            <a:off x="706968" y="4766733"/>
            <a:ext cx="11388050" cy="831851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67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Остальные </a:t>
            </a:r>
            <a:r>
              <a:rPr lang="ru-RU" sz="18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расходы, связанные в том числе с материальными затратами муниципальных учреждений, предусмотрены на уровне </a:t>
            </a:r>
            <a:r>
              <a:rPr lang="ru-RU" sz="1867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года, с учетом индексации</a:t>
            </a:r>
          </a:p>
        </p:txBody>
      </p:sp>
      <p:sp>
        <p:nvSpPr>
          <p:cNvPr id="24" name="Прямоугольник с двумя усеченными противолежащими углами 23"/>
          <p:cNvSpPr/>
          <p:nvPr/>
        </p:nvSpPr>
        <p:spPr>
          <a:xfrm>
            <a:off x="706968" y="5945718"/>
            <a:ext cx="11379199" cy="808567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67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бюджете на трехлетний период </a:t>
            </a:r>
            <a:r>
              <a:rPr lang="ru-RU" sz="18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предусмотрены расходы на реализацию </a:t>
            </a:r>
            <a:r>
              <a:rPr lang="ru-RU" sz="1867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18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3238984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609600" y="645585"/>
            <a:ext cx="10972800" cy="5480049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муниципального образования – Моздокское городское поселение!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муниципального образования - Моздокское городское поселение на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 годов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сложный документ, насчитывающий более </a:t>
            </a:r>
            <a:r>
              <a:rPr lang="ru-RU" altLang="ru-RU" sz="2400" dirty="0">
                <a:solidFill>
                  <a:srgbClr val="54A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страниц.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каждый из вас мог разобраться в нём,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Администрацией местного самоуправления - Моздокского городского поселения подготовлена краткая версия бюджета. Она познакомит вас с основными этапами бюджетного процесса, экономическими показателями, положенными в основу бюджета, основными параметрами бюджета,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перечнем муниципальных программ, которые планируется реализовать в ближайшие годы, и результатами, которые планируется достигнуть.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434" y="357718"/>
            <a:ext cx="11523133" cy="6047316"/>
          </a:xfrm>
          <a:prstGeom prst="round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ru-RU" sz="2400" dirty="0">
              <a:solidFill>
                <a:prstClr val="white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2307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6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426737"/>
              </p:ext>
            </p:extLst>
          </p:nvPr>
        </p:nvGraphicFramePr>
        <p:xfrm>
          <a:off x="652463" y="989013"/>
          <a:ext cx="8734425" cy="572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7" name="Лист" r:id="rId3" imgW="8286750" imgH="4238625" progId="Excel.Sheet.8">
                  <p:embed/>
                </p:oleObj>
              </mc:Choice>
              <mc:Fallback>
                <p:oleObj name="Лист" r:id="rId3" imgW="8286750" imgH="4238625" progId="Excel.Sheet.8">
                  <p:embed/>
                  <p:pic>
                    <p:nvPicPr>
                      <p:cNvPr id="28676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989013"/>
                        <a:ext cx="8734425" cy="572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239184" y="1013492"/>
            <a:ext cx="11808883" cy="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3933" y="-40336"/>
            <a:ext cx="11531600" cy="11535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программного бюджета на 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9184" y="1073618"/>
            <a:ext cx="4346528" cy="5010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133" b="1" dirty="0" smtClean="0">
              <a:solidFill>
                <a:srgbClr val="1025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2133" b="1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муниципальных программ     </a:t>
            </a:r>
            <a:endParaRPr lang="ru-RU" altLang="ru-RU" sz="2133" b="1" dirty="0">
              <a:solidFill>
                <a:srgbClr val="1025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2133" b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680" name="Номер слайда 13"/>
          <p:cNvSpPr txBox="1">
            <a:spLocks/>
          </p:cNvSpPr>
          <p:nvPr/>
        </p:nvSpPr>
        <p:spPr bwMode="auto">
          <a:xfrm>
            <a:off x="11567585" y="-27517"/>
            <a:ext cx="577849" cy="36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B4B3093-8F00-434C-908B-69BA8B228136}" type="slidenum">
              <a:rPr lang="ru-RU" altLang="ru-RU" sz="1867">
                <a:solidFill>
                  <a:srgbClr val="898989"/>
                </a:solidFill>
              </a:rPr>
              <a:pPr algn="r" eaLnBrk="1" hangingPunct="1"/>
              <a:t>20</a:t>
            </a:fld>
            <a:endParaRPr lang="ru-RU" altLang="ru-RU" sz="1867">
              <a:solidFill>
                <a:srgbClr val="89898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449" y="4598466"/>
            <a:ext cx="2158442" cy="430887"/>
          </a:xfrm>
          <a:prstGeom prst="rect">
            <a:avLst/>
          </a:prstGeom>
          <a:solidFill>
            <a:srgbClr val="F38F2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 МО МГП - 3,47%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0751" y="5107608"/>
            <a:ext cx="2374958" cy="2616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Молодёжь Моздока - 2,95%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4997" y="1579098"/>
            <a:ext cx="2580218" cy="430887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Гражданская оборона и чрезвычайные ситуации в МГП - 1,01%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9449" y="2076545"/>
            <a:ext cx="2366260" cy="6001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Местное самоуправление и гражданское общество в МГП - 0,84%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448" y="2745341"/>
            <a:ext cx="2167139" cy="4308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Градостроительство в МГП - 2,53%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9448" y="5997164"/>
            <a:ext cx="2765271" cy="6001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культурного досуга, массового спорта и отдыха населения на территории МГП - 3,64%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9450" y="1073618"/>
            <a:ext cx="2765270" cy="430887"/>
          </a:xfrm>
          <a:prstGeom prst="rect">
            <a:avLst/>
          </a:prstGeom>
          <a:solidFill>
            <a:srgbClr val="F1C3A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собственность МГП - 2,06%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9449" y="5471856"/>
            <a:ext cx="2565766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Переселение граждан из аварийного жилищного фонда в МГП - 9,04%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9448" y="3224812"/>
            <a:ext cx="2008812" cy="6001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Землеустройство и землепользование МГП - 0,04%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9448" y="3920047"/>
            <a:ext cx="2011754" cy="600164"/>
          </a:xfrm>
          <a:prstGeom prst="rect">
            <a:avLst/>
          </a:prstGeom>
          <a:solidFill>
            <a:srgbClr val="CCCCF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и городское хозяйство в МГП - 74,42%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3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440267" y="-31750"/>
            <a:ext cx="9779000" cy="1143001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133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</a:t>
            </a:r>
            <a:r>
              <a:rPr lang="ru-RU" altLang="ru-RU" sz="1867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133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</a:t>
            </a:r>
            <a:r>
              <a:rPr lang="ru-RU" altLang="ru-RU" sz="2133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Моздокского городского поселения</a:t>
            </a:r>
            <a:r>
              <a:rPr lang="ru-RU" altLang="ru-RU" sz="1867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67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67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7250" name="Group 5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70582842"/>
              </p:ext>
            </p:extLst>
          </p:nvPr>
        </p:nvGraphicFramePr>
        <p:xfrm>
          <a:off x="307428" y="470746"/>
          <a:ext cx="11102216" cy="5760122"/>
        </p:xfrm>
        <a:graphic>
          <a:graphicData uri="http://schemas.openxmlformats.org/drawingml/2006/table">
            <a:tbl>
              <a:tblPr/>
              <a:tblGrid>
                <a:gridCol w="580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5819">
                  <a:extLst>
                    <a:ext uri="{9D8B030D-6E8A-4147-A177-3AD203B41FA5}">
                      <a16:colId xmlns:a16="http://schemas.microsoft.com/office/drawing/2014/main" val="2796348399"/>
                    </a:ext>
                  </a:extLst>
                </a:gridCol>
                <a:gridCol w="1923912">
                  <a:extLst>
                    <a:ext uri="{9D8B030D-6E8A-4147-A177-3AD203B41FA5}">
                      <a16:colId xmlns:a16="http://schemas.microsoft.com/office/drawing/2014/main" val="255964648"/>
                    </a:ext>
                  </a:extLst>
                </a:gridCol>
              </a:tblGrid>
              <a:tr h="3049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</a:p>
                  </a:txBody>
                  <a:tcPr marL="91437" marR="91437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1437" marR="91437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91437" marR="91437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91437" marR="91437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9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собственность Моздокского городского поселения</a:t>
                      </a:r>
                    </a:p>
                  </a:txBody>
                  <a:tcPr marL="91437" marR="91437"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2 778,4</a:t>
                      </a:r>
                      <a:endParaRPr lang="ru-RU" sz="15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2 353,6</a:t>
                      </a:r>
                      <a:endParaRPr lang="ru-RU" sz="15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2 429,3</a:t>
                      </a:r>
                      <a:endParaRPr lang="ru-RU" sz="15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8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Гражданская оборона и чрезвычайные ситуации в Моздокском городско поселении</a:t>
                      </a:r>
                    </a:p>
                  </a:txBody>
                  <a:tcPr marL="91437" marR="91437"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1 357,5</a:t>
                      </a:r>
                      <a:endParaRPr lang="ru-RU" sz="15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1 351,5</a:t>
                      </a:r>
                      <a:endParaRPr lang="ru-RU" sz="15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1 351,5</a:t>
                      </a:r>
                      <a:endParaRPr lang="ru-RU" sz="15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0389430"/>
                  </a:ext>
                </a:extLst>
              </a:tr>
              <a:tr h="5228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Местное самоуправление и гражданское общество в Моздокском городском поселении</a:t>
                      </a:r>
                    </a:p>
                  </a:txBody>
                  <a:tcPr marL="91437" marR="91437"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1 127,7</a:t>
                      </a:r>
                      <a:endParaRPr lang="ru-RU" sz="15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1 127,4</a:t>
                      </a:r>
                      <a:endParaRPr lang="ru-RU" sz="15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1 148,8</a:t>
                      </a:r>
                      <a:endParaRPr lang="ru-RU" sz="15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14687"/>
                  </a:ext>
                </a:extLst>
              </a:tr>
              <a:tr h="3049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Градостроительство Моздокского городского поселения</a:t>
                      </a:r>
                    </a:p>
                  </a:txBody>
                  <a:tcPr marL="91437" marR="91437"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3 400,0</a:t>
                      </a:r>
                      <a:endParaRPr lang="ru-RU" sz="15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5565152"/>
                  </a:ext>
                </a:extLst>
              </a:tr>
              <a:tr h="3049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Землеустройство и землепользование МГП</a:t>
                      </a:r>
                    </a:p>
                  </a:txBody>
                  <a:tcPr marL="91437" marR="91437"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5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655918"/>
                  </a:ext>
                </a:extLst>
              </a:tr>
              <a:tr h="5228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Малое и среднее предпринимательство в муниципальном образовании - Моздокское городское поселение</a:t>
                      </a:r>
                    </a:p>
                  </a:txBody>
                  <a:tcPr marL="91437" marR="91437"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15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15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543045"/>
                  </a:ext>
                </a:extLst>
              </a:tr>
              <a:tr h="3049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и городское хозяйство в МГП</a:t>
                      </a:r>
                    </a:p>
                  </a:txBody>
                  <a:tcPr marL="91437" marR="91437"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100 207,2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113 782,9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122 966,1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228613"/>
                  </a:ext>
                </a:extLst>
              </a:tr>
              <a:tr h="5228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 муниципального образования - Моздокское городское поселение</a:t>
                      </a:r>
                    </a:p>
                  </a:txBody>
                  <a:tcPr marL="91437" marR="91437"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4 672,6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4 965,3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5 152,5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065240"/>
                  </a:ext>
                </a:extLst>
              </a:tr>
              <a:tr h="3049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Молодежь Моздока</a:t>
                      </a:r>
                    </a:p>
                  </a:txBody>
                  <a:tcPr marL="91437" marR="91437"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3 975,5</a:t>
                      </a:r>
                      <a:endParaRPr lang="ru-RU" sz="15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4 080,3</a:t>
                      </a:r>
                      <a:endParaRPr lang="ru-RU" sz="15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4 238,1</a:t>
                      </a:r>
                      <a:endParaRPr lang="ru-RU" sz="15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234846"/>
                  </a:ext>
                </a:extLst>
              </a:tr>
              <a:tr h="3049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Переселение граждан из аварийного жилищного фонда в МГП</a:t>
                      </a:r>
                    </a:p>
                  </a:txBody>
                  <a:tcPr marL="91437" marR="91437"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12 173,7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9385349"/>
                  </a:ext>
                </a:extLst>
              </a:tr>
              <a:tr h="5228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культурного досуга, массового спорта и отдыха населения на территории МГП</a:t>
                      </a:r>
                    </a:p>
                  </a:txBody>
                  <a:tcPr marL="91437" marR="91437"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4 901,8</a:t>
                      </a:r>
                      <a:endParaRPr lang="ru-RU" sz="15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4 804,8</a:t>
                      </a:r>
                      <a:endParaRPr lang="ru-RU" sz="15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4 963,6</a:t>
                      </a:r>
                      <a:endParaRPr lang="ru-RU" sz="15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268794"/>
                  </a:ext>
                </a:extLst>
              </a:tr>
              <a:tr h="6086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программам:</a:t>
                      </a:r>
                    </a:p>
                  </a:txBody>
                  <a:tcPr marL="91437" marR="91437"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134 644,4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133 465,6</a:t>
                      </a:r>
                    </a:p>
                    <a:p>
                      <a:pPr algn="ctr"/>
                      <a:endParaRPr lang="ru-RU" sz="15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143 249,7</a:t>
                      </a:r>
                    </a:p>
                  </a:txBody>
                  <a:tcPr marL="91437" marR="91437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373637"/>
                  </a:ext>
                </a:extLst>
              </a:tr>
            </a:tbl>
          </a:graphicData>
        </a:graphic>
      </p:graphicFrame>
      <p:sp>
        <p:nvSpPr>
          <p:cNvPr id="2" name="Левая круглая скобка 1"/>
          <p:cNvSpPr/>
          <p:nvPr/>
        </p:nvSpPr>
        <p:spPr>
          <a:xfrm>
            <a:off x="1" y="5943600"/>
            <a:ext cx="12145433" cy="914400"/>
          </a:xfrm>
          <a:prstGeom prst="leftBracke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ru-RU" sz="2133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1839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0" y="252268"/>
            <a:ext cx="11233150" cy="69691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000" b="1" dirty="0">
                <a:latin typeface="Arial" panose="020B0604020202020204" pitchFamily="34" charset="0"/>
              </a:rPr>
              <a:t/>
            </a:r>
            <a:br>
              <a:rPr lang="ru-RU" altLang="ru-RU" sz="2000" b="1" dirty="0">
                <a:latin typeface="Arial" panose="020B0604020202020204" pitchFamily="34" charset="0"/>
              </a:rPr>
            </a:br>
            <a:r>
              <a:rPr lang="ru-RU" altLang="ru-RU" sz="2133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в </a:t>
            </a:r>
            <a:r>
              <a:rPr lang="ru-RU" altLang="ru-RU" sz="2133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133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в разрезе разделов классификации расходов бюджета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146146"/>
              </p:ext>
            </p:extLst>
          </p:nvPr>
        </p:nvGraphicFramePr>
        <p:xfrm>
          <a:off x="606830" y="1428231"/>
          <a:ext cx="8994371" cy="42220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72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228">
                <a:tc rowSpan="2"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tc gridSpan="2"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рублей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 общем объеме расходов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378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169 490,3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378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36 467,0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21,5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96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2 485,2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378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14 940,9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378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102 047,3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60,2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378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1 506,2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015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4 901,8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766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4 672,6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378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2 469,3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6335" name="SapphireHiddenControl1" r:id="rId2" imgW="6095880" imgH="4067280"/>
        </mc:Choice>
        <mc:Fallback>
          <p:control name="SapphireHiddenControl1" r:id="rId2" imgW="6095880" imgH="4067280">
            <p:pic>
              <p:nvPicPr>
                <p:cNvPr id="31814" name="SapphireHiddenControl1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524000" y="1"/>
                  <a:ext cx="6096000" cy="4068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88140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24416" y="68263"/>
            <a:ext cx="10880399" cy="6731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000" b="1" dirty="0">
                <a:latin typeface="Arial" panose="020B0604020202020204" pitchFamily="34" charset="0"/>
              </a:rPr>
              <a:t> </a:t>
            </a:r>
            <a:br>
              <a:rPr lang="ru-RU" altLang="ru-RU" sz="2000" b="1" dirty="0">
                <a:latin typeface="Arial" panose="020B0604020202020204" pitchFamily="34" charset="0"/>
              </a:rPr>
            </a:b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в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разрезе разделов классификации расходов бюджета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768473"/>
              </p:ext>
            </p:extLst>
          </p:nvPr>
        </p:nvGraphicFramePr>
        <p:xfrm>
          <a:off x="624417" y="933451"/>
          <a:ext cx="10229851" cy="5757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3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7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41337">
                <a:tc rowSpan="2"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 gridSpan="2"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</a:p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общем</a:t>
                      </a:r>
                      <a:r>
                        <a:rPr lang="ru-RU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объеме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общем объеме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 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447"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85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174</a:t>
                      </a:r>
                      <a:r>
                        <a:rPr lang="ru-RU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151,7</a:t>
                      </a:r>
                      <a:endParaRPr lang="ru-RU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190</a:t>
                      </a:r>
                      <a:r>
                        <a:rPr lang="ru-RU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706,3</a:t>
                      </a:r>
                      <a:endParaRPr lang="ru-RU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44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36 167,6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20,8</a:t>
                      </a:r>
                      <a:endParaRPr lang="ru-RU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37 538,8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19,7</a:t>
                      </a:r>
                      <a:endParaRPr lang="ru-RU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892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2 478,9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2 500,3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447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35 625,0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</a:t>
                      </a:r>
                      <a:endParaRPr lang="ru-RU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43 221,8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22,7</a:t>
                      </a:r>
                      <a:endParaRPr lang="ru-RU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44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79 157,9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  <a:endParaRPr lang="ru-RU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80 744,3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42,3</a:t>
                      </a:r>
                      <a:endParaRPr lang="ru-RU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44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1 544,3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1 610,5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44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4 804,8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4 963,6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44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4 965,3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5 152,5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044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2 536,0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2 627,6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044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6 871,9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12 346,9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6,5</a:t>
                      </a:r>
                      <a:endParaRPr lang="ru-RU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67" marR="28167" marT="0" marB="0" anchor="ctr"/>
                </a:tc>
                <a:extLst>
                  <a:ext uri="{0D108BD9-81ED-4DB2-BD59-A6C34878D82A}">
                    <a16:rowId xmlns:a16="http://schemas.microsoft.com/office/drawing/2014/main" val="2908673711"/>
                  </a:ext>
                </a:extLst>
              </a:tr>
              <a:tr h="560892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28167" marR="2816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21125" marR="211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21125" marR="211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21125" marR="211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21125" marR="211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21125" marR="21125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7360" name="SapphireHiddenControl1" r:id="rId2" imgW="6095880" imgH="4067280"/>
        </mc:Choice>
        <mc:Fallback>
          <p:control name="SapphireHiddenControl1" r:id="rId2" imgW="6095880" imgH="4067280">
            <p:pic>
              <p:nvPicPr>
                <p:cNvPr id="32771" name="SapphireHiddenControl1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524000" y="1"/>
                  <a:ext cx="6096000" cy="4068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041722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39184" y="1221317"/>
            <a:ext cx="11808883" cy="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912284" y="165101"/>
            <a:ext cx="7967133" cy="1056217"/>
          </a:xfrm>
        </p:spPr>
        <p:txBody>
          <a:bodyPr rtlCol="0"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общегосударственные вопросы в 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</a:t>
            </a:r>
            <a:r>
              <a:rPr lang="ru-RU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36 467,0 тыс. рублей</a:t>
            </a:r>
            <a:endParaRPr lang="ru-RU" sz="24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721846983"/>
              </p:ext>
            </p:extLst>
          </p:nvPr>
        </p:nvGraphicFramePr>
        <p:xfrm>
          <a:off x="719403" y="1604798"/>
          <a:ext cx="8640960" cy="4224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797" name="Номер слайда 13"/>
          <p:cNvSpPr txBox="1">
            <a:spLocks/>
          </p:cNvSpPr>
          <p:nvPr/>
        </p:nvSpPr>
        <p:spPr bwMode="auto">
          <a:xfrm>
            <a:off x="11700934" y="-27517"/>
            <a:ext cx="444500" cy="36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ACA6B25-3EC4-45AE-843A-38071576D865}" type="slidenum">
              <a:rPr lang="ru-RU" altLang="ru-RU" sz="1867">
                <a:solidFill>
                  <a:srgbClr val="898989"/>
                </a:solidFill>
              </a:rPr>
              <a:pPr algn="r" eaLnBrk="1" hangingPunct="1"/>
              <a:t>24</a:t>
            </a:fld>
            <a:endParaRPr lang="ru-RU" altLang="ru-RU" sz="1867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2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1998133" y="215901"/>
            <a:ext cx="8229600" cy="1418167"/>
          </a:xfrm>
        </p:spPr>
        <p:txBody>
          <a:bodyPr/>
          <a:lstStyle/>
          <a:p>
            <a:pPr algn="ctr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национальную безопасность и правоохранительную деятельность в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2 485,2 тыс. рублей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15051044"/>
              </p:ext>
            </p:extLst>
          </p:nvPr>
        </p:nvGraphicFramePr>
        <p:xfrm>
          <a:off x="1994535" y="1196752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Овал 5"/>
          <p:cNvSpPr/>
          <p:nvPr/>
        </p:nvSpPr>
        <p:spPr>
          <a:xfrm>
            <a:off x="9341069" y="2799927"/>
            <a:ext cx="1371600" cy="692135"/>
          </a:xfrm>
          <a:prstGeom prst="ellipse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1 357,5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9578474" y="4825868"/>
            <a:ext cx="1339148" cy="928545"/>
          </a:xfrm>
          <a:prstGeom prst="ellipse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1 127,7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7590" name="Picture 6" descr="https://im0-tub-ru.yandex.net/i?id=25ed09c588f74a2bd7583109b82f9fb6&amp;n=33&amp;h=215&amp;w=294"/>
          <p:cNvPicPr>
            <a:picLocks noChangeAspect="1" noChangeArrowheads="1"/>
          </p:cNvPicPr>
          <p:nvPr/>
        </p:nvPicPr>
        <p:blipFill rotWithShape="1">
          <a:blip r:embed="rId8" cstate="print">
            <a:extLst/>
          </a:blip>
          <a:srcRect t="-8342" b="-30202"/>
          <a:stretch/>
        </p:blipFill>
        <p:spPr bwMode="auto">
          <a:xfrm>
            <a:off x="2134625" y="3920685"/>
            <a:ext cx="1824203" cy="2004592"/>
          </a:xfrm>
          <a:prstGeom prst="rect">
            <a:avLst/>
          </a:prstGeom>
          <a:noFill/>
          <a:effectLst>
            <a:softEdge rad="63500"/>
          </a:effectLst>
          <a:extLst/>
        </p:spPr>
      </p:pic>
      <p:sp>
        <p:nvSpPr>
          <p:cNvPr id="34827" name="Rectangle 2"/>
          <p:cNvSpPr txBox="1">
            <a:spLocks/>
          </p:cNvSpPr>
          <p:nvPr/>
        </p:nvSpPr>
        <p:spPr bwMode="auto">
          <a:xfrm>
            <a:off x="1394447" y="5919297"/>
            <a:ext cx="8451118" cy="62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2 478,9 тыс. рублей,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 -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2 500,3 тыс. рублей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99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>
          <a:xfrm>
            <a:off x="0" y="146050"/>
            <a:ext cx="8757745" cy="91024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национальную экономику на </a:t>
            </a:r>
            <a:r>
              <a:rPr lang="ru-RU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b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7" name="WordArt 4"/>
          <p:cNvSpPr>
            <a:spLocks noChangeArrowheads="1" noChangeShapeType="1" noTextEdit="1"/>
          </p:cNvSpPr>
          <p:nvPr/>
        </p:nvSpPr>
        <p:spPr bwMode="auto">
          <a:xfrm>
            <a:off x="2230821" y="607556"/>
            <a:ext cx="4501055" cy="4487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14 940,9 </a:t>
            </a:r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тыс. рублей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13093165"/>
              </p:ext>
            </p:extLst>
          </p:nvPr>
        </p:nvGraphicFramePr>
        <p:xfrm>
          <a:off x="623392" y="1066960"/>
          <a:ext cx="9697077" cy="5475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нутый угол 2"/>
          <p:cNvSpPr/>
          <p:nvPr/>
        </p:nvSpPr>
        <p:spPr>
          <a:xfrm>
            <a:off x="1103445" y="5011056"/>
            <a:ext cx="8040555" cy="854888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333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осуществляются в рамках </a:t>
            </a:r>
            <a:r>
              <a:rPr lang="ru-RU" altLang="ru-RU" sz="1333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программ: </a:t>
            </a:r>
            <a:r>
              <a:rPr lang="ru-RU" altLang="ru-RU" sz="1333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ЖКХ и городское хозяйство в МГП, Градостроительство МГП, Землеустройство и землепользование МГП, Малое и среднее предпринимательство в МО МГП </a:t>
            </a:r>
            <a:endParaRPr lang="ru-RU" sz="1333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8064" name="Picture 16" descr="http://auto43.ru/media/articles_photos/27082015-9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1338332" y="1304849"/>
            <a:ext cx="3028808" cy="2256699"/>
          </a:xfrm>
          <a:prstGeom prst="rect">
            <a:avLst/>
          </a:prstGeom>
          <a:noFill/>
          <a:effectLst>
            <a:softEdge rad="127000"/>
          </a:effectLst>
          <a:extLst/>
        </p:spPr>
      </p:pic>
      <p:pic>
        <p:nvPicPr>
          <p:cNvPr id="17" name="Picture 14" descr="http://ddxt.gov35.ru/wp-content/uploads/2015/10/foto.jpg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5057861" y="1702479"/>
            <a:ext cx="2719611" cy="2127421"/>
          </a:xfrm>
          <a:prstGeom prst="rect">
            <a:avLst/>
          </a:prstGeom>
          <a:noFill/>
          <a:effectLst>
            <a:softEdge rad="317500"/>
          </a:effectLst>
          <a:extLst/>
        </p:spPr>
      </p:pic>
      <p:pic>
        <p:nvPicPr>
          <p:cNvPr id="258066" name="Picture 18" descr="http://tb.bizwiz.ro/Trebuie-statul-sa-plateasca-un-comision-de-250-mii-euro-pentru-head-hunteri-/df4adfc02a784231f/588/331/2/70/Trebuie-statul-sa-plateasca-un-comision-de-250-mii-euro-pentru-head-hunteri-.jpg"/>
          <p:cNvPicPr>
            <a:picLocks noChangeAspect="1" noChangeArrowheads="1"/>
          </p:cNvPicPr>
          <p:nvPr/>
        </p:nvPicPr>
        <p:blipFill>
          <a:blip r:embed="rId10" cstate="print">
            <a:extLst/>
          </a:blip>
          <a:srcRect/>
          <a:stretch>
            <a:fillRect/>
          </a:stretch>
        </p:blipFill>
        <p:spPr bwMode="auto">
          <a:xfrm>
            <a:off x="5903979" y="1262249"/>
            <a:ext cx="2761163" cy="2299299"/>
          </a:xfrm>
          <a:prstGeom prst="rect">
            <a:avLst/>
          </a:prstGeom>
          <a:noFill/>
          <a:effectLst>
            <a:softEdge rad="127000"/>
          </a:effectLst>
          <a:extLst/>
        </p:spPr>
      </p:pic>
      <p:sp>
        <p:nvSpPr>
          <p:cNvPr id="19" name="Rectangle 2"/>
          <p:cNvSpPr txBox="1">
            <a:spLocks/>
          </p:cNvSpPr>
          <p:nvPr/>
        </p:nvSpPr>
        <p:spPr bwMode="auto">
          <a:xfrm>
            <a:off x="1512916" y="5971118"/>
            <a:ext cx="7115695" cy="64558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ru-RU" altLang="ru-R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национальную экономику в </a:t>
            </a:r>
            <a:r>
              <a:rPr lang="ru-RU" alt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alt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составят 35 625,0 тыс. рублей</a:t>
            </a:r>
            <a:r>
              <a:rPr lang="ru-RU" altLang="ru-R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alt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alt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43 221,8 тыс. рублей</a:t>
            </a:r>
            <a:r>
              <a:rPr lang="ru-RU" altLang="ru-RU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9270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31" name="Picture 11" descr="http://gkh.volganet.ru/upload/iblock/70f/18.11_2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991544" y="1052736"/>
            <a:ext cx="8208912" cy="5472608"/>
          </a:xfrm>
          <a:prstGeom prst="rect">
            <a:avLst/>
          </a:prstGeom>
          <a:noFill/>
          <a:effectLst>
            <a:softEdge rad="635000"/>
          </a:effectLst>
          <a:extLst/>
        </p:spPr>
      </p:pic>
      <p:sp>
        <p:nvSpPr>
          <p:cNvPr id="38915" name="Rectangle 2"/>
          <p:cNvSpPr>
            <a:spLocks noGrp="1"/>
          </p:cNvSpPr>
          <p:nvPr>
            <p:ph type="title" idx="4294967295"/>
          </p:nvPr>
        </p:nvSpPr>
        <p:spPr>
          <a:xfrm>
            <a:off x="0" y="242888"/>
            <a:ext cx="7561263" cy="11017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ЖКХ на </a:t>
            </a:r>
            <a:r>
              <a:rPr lang="ru-RU" altLang="ru-RU" sz="213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осуществляются в рамках </a:t>
            </a:r>
            <a:r>
              <a:rPr lang="ru-RU" altLang="ru-RU" sz="213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«ЖКХ </a:t>
            </a:r>
            <a:r>
              <a:rPr lang="ru-RU" alt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городское хозяйство в </a:t>
            </a:r>
            <a:r>
              <a:rPr lang="ru-RU" altLang="ru-RU" sz="213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МГП»</a:t>
            </a:r>
            <a:r>
              <a:rPr lang="ru-RU" alt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13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102 047,3 </a:t>
            </a:r>
            <a:r>
              <a:rPr lang="ru-RU" altLang="ru-RU" sz="21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altLang="ru-RU" sz="21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04467874"/>
              </p:ext>
            </p:extLst>
          </p:nvPr>
        </p:nvGraphicFramePr>
        <p:xfrm>
          <a:off x="982457" y="1451117"/>
          <a:ext cx="9242747" cy="5180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917" name="Rectangle 2"/>
          <p:cNvSpPr txBox="1">
            <a:spLocks/>
          </p:cNvSpPr>
          <p:nvPr/>
        </p:nvSpPr>
        <p:spPr bwMode="auto">
          <a:xfrm>
            <a:off x="1540933" y="6199718"/>
            <a:ext cx="9144000" cy="32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ЖКХ на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79 157,9 тыс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на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80 744,3 тыс. рублей 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5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18" y="1018581"/>
            <a:ext cx="3058131" cy="20350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07" y="3042458"/>
            <a:ext cx="2718262" cy="20386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208" y="3050772"/>
            <a:ext cx="3029990" cy="2019993"/>
          </a:xfrm>
          <a:prstGeom prst="rect">
            <a:avLst/>
          </a:prstGeom>
        </p:spPr>
      </p:pic>
      <p:sp>
        <p:nvSpPr>
          <p:cNvPr id="2" name="Rectangle 6"/>
          <p:cNvSpPr txBox="1">
            <a:spLocks/>
          </p:cNvSpPr>
          <p:nvPr/>
        </p:nvSpPr>
        <p:spPr>
          <a:xfrm>
            <a:off x="1088967" y="0"/>
            <a:ext cx="7498079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 и кинематографию на 2023 год 4 901,8 тыс. рублей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30" y="5320144"/>
            <a:ext cx="3915295" cy="6197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мест массового отдыха населения</a:t>
            </a:r>
            <a:endParaRPr lang="ru-RU" sz="1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62851" y="1016590"/>
            <a:ext cx="3441469" cy="77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организации досуга и проведения культурно-зрелищных мероприятий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31" y="1016590"/>
            <a:ext cx="3915295" cy="7789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условий для развития на территории поселения массовой культуры и спорта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4684" y="6025061"/>
            <a:ext cx="6350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культуру и кинематографию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4 804,8 тыс. рублей, в 2025 году – 4 963,6 тыс. рублей</a:t>
            </a:r>
            <a:endParaRPr lang="ru-RU" alt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62851" y="5320144"/>
            <a:ext cx="3441469" cy="6197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МКУ МО МГП «Управление городского хозяйства»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04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4"/>
          <p:cNvSpPr>
            <a:spLocks noChangeArrowheads="1" noChangeShapeType="1" noTextEdit="1"/>
          </p:cNvSpPr>
          <p:nvPr/>
        </p:nvSpPr>
        <p:spPr bwMode="auto">
          <a:xfrm>
            <a:off x="1583499" y="265643"/>
            <a:ext cx="8904816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2000" kern="10" spc="400" dirty="0">
                <a:solidFill>
                  <a:srgbClr val="7030A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2000" kern="10" spc="400" dirty="0">
                <a:solidFill>
                  <a:srgbClr val="7030A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:rPr>
              <a:t> на Образование</a:t>
            </a:r>
          </a:p>
        </p:txBody>
      </p:sp>
      <p:sp>
        <p:nvSpPr>
          <p:cNvPr id="41987" name="AutoShape 5"/>
          <p:cNvSpPr>
            <a:spLocks noChangeArrowheads="1"/>
          </p:cNvSpPr>
          <p:nvPr/>
        </p:nvSpPr>
        <p:spPr bwMode="auto">
          <a:xfrm>
            <a:off x="2485505" y="1917702"/>
            <a:ext cx="6384175" cy="1016692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политика и оздоровление детей </a:t>
            </a:r>
          </a:p>
          <a:p>
            <a:pPr algn="ctr"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1 506,2 тыс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5101858" y="1082265"/>
            <a:ext cx="1151467" cy="791633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94223" name="Прямоугольник 2"/>
          <p:cNvSpPr>
            <a:spLocks noChangeArrowheads="1"/>
          </p:cNvSpPr>
          <p:nvPr/>
        </p:nvSpPr>
        <p:spPr bwMode="auto">
          <a:xfrm>
            <a:off x="2734733" y="5952068"/>
            <a:ext cx="607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расходов в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составит: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1 544,3 тыс. рублей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году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1 610,5 тыс. рублей</a:t>
            </a:r>
            <a:r>
              <a:rPr lang="ru-RU" altLang="ru-RU" sz="1800"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92187" name="Picture 27" descr="http://usp29.msp.midural.ru/upload/images/USP29/foto/depositphotos_3713012-United-people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31729" y="579575"/>
            <a:ext cx="2903539" cy="1797015"/>
          </a:xfrm>
          <a:prstGeom prst="rect">
            <a:avLst/>
          </a:prstGeom>
          <a:noFill/>
          <a:effectLst>
            <a:softEdge rad="317500"/>
          </a:effectLst>
          <a:extLst/>
        </p:spPr>
      </p:pic>
      <p:pic>
        <p:nvPicPr>
          <p:cNvPr id="41991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733" y="2978198"/>
            <a:ext cx="5954184" cy="293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3752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1678517" y="2948518"/>
            <a:ext cx="7584016" cy="135254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algn="ctr" defTabSz="1219170" eaLnBrk="0" hangingPunct="0">
              <a:defRPr/>
            </a:pPr>
            <a:r>
              <a:rPr lang="ru-RU" sz="4000" b="1" kern="0" dirty="0">
                <a:solidFill>
                  <a:srgbClr val="2D2D8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бюджетного процесса</a:t>
            </a:r>
            <a:endParaRPr lang="ru-RU" sz="4000" b="1" i="1" kern="0" dirty="0">
              <a:solidFill>
                <a:srgbClr val="2D2D8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1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>
          <a:xfrm>
            <a:off x="1103445" y="388938"/>
            <a:ext cx="8281624" cy="12604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политику на </a:t>
            </a:r>
            <a: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br>
              <a:rPr lang="ru-RU" alt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осуществляются в рамках </a:t>
            </a:r>
            <a: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«Социальная </a:t>
            </a:r>
            <a:r>
              <a:rPr lang="ru-RU" alt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МО </a:t>
            </a:r>
            <a: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МГП» 4 </a:t>
            </a:r>
            <a: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672,6 тыс</a:t>
            </a:r>
            <a:r>
              <a:rPr lang="ru-RU" alt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5336230"/>
              </p:ext>
            </p:extLst>
          </p:nvPr>
        </p:nvGraphicFramePr>
        <p:xfrm>
          <a:off x="1103445" y="1822225"/>
          <a:ext cx="8533507" cy="302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2938" name="Picture 10" descr="https://im1-tub-ru.yandex.net/i?id=da2b56a8b166625b79f1198478648524&amp;n=33&amp;h=215&amp;w=287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2902148" y="3742724"/>
            <a:ext cx="1440471" cy="1152128"/>
          </a:xfrm>
          <a:prstGeom prst="rect">
            <a:avLst/>
          </a:prstGeom>
          <a:noFill/>
          <a:effectLst>
            <a:softEdge rad="127000"/>
          </a:effectLst>
          <a:extLst/>
        </p:spPr>
      </p:pic>
      <p:pic>
        <p:nvPicPr>
          <p:cNvPr id="252940" name="Picture 12" descr="http://dvestrahovki.ru/uploads/images/pages/62aabb02e714beb3f92aef7236df5f685c546934.jpe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5967897" y="3741048"/>
            <a:ext cx="1439537" cy="1221971"/>
          </a:xfrm>
          <a:prstGeom prst="rect">
            <a:avLst/>
          </a:prstGeom>
          <a:noFill/>
          <a:effectLst>
            <a:softEdge rad="127000"/>
          </a:effectLst>
          <a:extLst/>
        </p:spPr>
      </p:pic>
      <p:sp>
        <p:nvSpPr>
          <p:cNvPr id="14" name="Rectangle 2"/>
          <p:cNvSpPr txBox="1">
            <a:spLocks/>
          </p:cNvSpPr>
          <p:nvPr/>
        </p:nvSpPr>
        <p:spPr bwMode="auto">
          <a:xfrm>
            <a:off x="1583267" y="5253567"/>
            <a:ext cx="7742767" cy="9017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политику на </a:t>
            </a:r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планируются в сумме  </a:t>
            </a:r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4 965,3 тыс. рублей</a:t>
            </a:r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5 152,5 тыс</a:t>
            </a:r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br>
              <a:rPr lang="ru-RU" alt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039" name="Группа 8"/>
          <p:cNvGrpSpPr>
            <a:grpSpLocks/>
          </p:cNvGrpSpPr>
          <p:nvPr/>
        </p:nvGrpSpPr>
        <p:grpSpPr bwMode="auto">
          <a:xfrm>
            <a:off x="7408334" y="1966385"/>
            <a:ext cx="2868084" cy="1974849"/>
            <a:chOff x="2188156" y="511680"/>
            <a:chExt cx="2569628" cy="1480478"/>
          </a:xfrm>
        </p:grpSpPr>
        <p:sp>
          <p:nvSpPr>
            <p:cNvPr id="10" name="Прямоугольник с двумя скругленными соседними углами 9"/>
            <p:cNvSpPr/>
            <p:nvPr/>
          </p:nvSpPr>
          <p:spPr>
            <a:xfrm>
              <a:off x="2188156" y="511680"/>
              <a:ext cx="2569628" cy="1480478"/>
            </a:xfrm>
            <a:prstGeom prst="round2SameRect">
              <a:avLst>
                <a:gd name="adj1" fmla="val 8000"/>
                <a:gd name="adj2" fmla="val 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2303837" y="511680"/>
              <a:ext cx="2442568" cy="14503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0480" tIns="91440" rIns="30480" bIns="30480" spcCol="1270"/>
            <a:lstStyle/>
            <a:p>
              <a:pPr marL="228594" lvl="1" indent="-228594" defTabSz="1066773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5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Другие вопросы в области социальной </a:t>
              </a:r>
              <a:r>
                <a:rPr lang="ru-RU" sz="15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политики</a:t>
              </a:r>
            </a:p>
            <a:p>
              <a:pPr marL="0" lvl="1" defTabSz="1066773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ru-RU" sz="15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ru-RU" sz="15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171,2 </a:t>
              </a:r>
              <a:r>
                <a:rPr lang="ru-RU" sz="15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 руб.</a:t>
              </a:r>
            </a:p>
          </p:txBody>
        </p:sp>
      </p:grpSp>
      <p:grpSp>
        <p:nvGrpSpPr>
          <p:cNvPr id="44040" name="Группа 11"/>
          <p:cNvGrpSpPr>
            <a:grpSpLocks/>
          </p:cNvGrpSpPr>
          <p:nvPr/>
        </p:nvGrpSpPr>
        <p:grpSpPr bwMode="auto">
          <a:xfrm>
            <a:off x="7401909" y="3941232"/>
            <a:ext cx="3168867" cy="810911"/>
            <a:chOff x="2742798" y="1914194"/>
            <a:chExt cx="2274508" cy="64430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742798" y="1934877"/>
              <a:ext cx="2274508" cy="62362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2767933" y="1914194"/>
              <a:ext cx="1601312" cy="6236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8440" tIns="0" rIns="72813" bIns="0" spcCol="1270" anchor="ctr"/>
            <a:lstStyle/>
            <a:p>
              <a:pPr defTabSz="254840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733" dirty="0" smtClean="0"/>
                <a:t>4 %</a:t>
              </a:r>
              <a:endParaRPr lang="ru-RU" sz="5733" dirty="0"/>
            </a:p>
          </p:txBody>
        </p:sp>
      </p:grpSp>
      <p:pic>
        <p:nvPicPr>
          <p:cNvPr id="44041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231" y="3585196"/>
            <a:ext cx="1376562" cy="116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064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Номер слайда 5"/>
          <p:cNvSpPr txBox="1">
            <a:spLocks noGrp="1"/>
          </p:cNvSpPr>
          <p:nvPr/>
        </p:nvSpPr>
        <p:spPr bwMode="auto">
          <a:xfrm>
            <a:off x="8496300" y="6354233"/>
            <a:ext cx="2133600" cy="36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37A1A9E-9842-4688-8062-90649AB1681A}" type="slidenum">
              <a:rPr lang="ru-RU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31</a:t>
            </a:fld>
            <a:endParaRPr lang="ru-RU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0483" name="Rectangle 24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4313"/>
            <a:ext cx="7392988" cy="15113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</a:t>
            </a: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 на физическую культуру и спорт осуществляются в рамках </a:t>
            </a: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«Молодежь Моздока» - </a:t>
            </a:r>
            <a:r>
              <a:rPr lang="ru-RU" alt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alt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469,3 </a:t>
            </a: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altLang="ru-RU" sz="2667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667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667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97972441"/>
              </p:ext>
            </p:extLst>
          </p:nvPr>
        </p:nvGraphicFramePr>
        <p:xfrm>
          <a:off x="1853843" y="2708002"/>
          <a:ext cx="9810776" cy="295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5770" name="Picture 19" descr="i?id=2e45941ebff811201da3dd6912a042e6-30-144&amp;n=21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1666773" y="1910130"/>
            <a:ext cx="2902513" cy="203215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/>
        </p:spPr>
      </p:pic>
      <p:pic>
        <p:nvPicPr>
          <p:cNvPr id="245771" name="Picture 21" descr="i?id=785ab8fb2fee94dbe7eec1dd831a5cbb-111-144&amp;n=21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1592161" y="3937598"/>
            <a:ext cx="3014948" cy="213325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/>
        </p:spPr>
      </p:pic>
      <p:pic>
        <p:nvPicPr>
          <p:cNvPr id="245775" name="Picture 15" descr="http://sov-pokypki.ru/files/9a4/9a475c13c4fb983e1f8c35d6cc1538e0.jpg"/>
          <p:cNvPicPr>
            <a:picLocks noChangeAspect="1" noChangeArrowheads="1"/>
          </p:cNvPicPr>
          <p:nvPr/>
        </p:nvPicPr>
        <p:blipFill>
          <a:blip r:embed="rId10" cstate="print">
            <a:extLst/>
          </a:blip>
          <a:srcRect/>
          <a:stretch>
            <a:fillRect/>
          </a:stretch>
        </p:blipFill>
        <p:spPr bwMode="auto">
          <a:xfrm>
            <a:off x="8083544" y="1002096"/>
            <a:ext cx="3643455" cy="2329511"/>
          </a:xfrm>
          <a:prstGeom prst="rect">
            <a:avLst/>
          </a:prstGeom>
          <a:noFill/>
          <a:effectLst>
            <a:softEdge rad="317500"/>
          </a:effectLst>
          <a:extLst/>
        </p:spPr>
      </p:pic>
      <p:sp>
        <p:nvSpPr>
          <p:cNvPr id="45064" name="Прямоугольник 2"/>
          <p:cNvSpPr>
            <a:spLocks noChangeArrowheads="1"/>
          </p:cNvSpPr>
          <p:nvPr/>
        </p:nvSpPr>
        <p:spPr bwMode="auto">
          <a:xfrm>
            <a:off x="4271434" y="5922434"/>
            <a:ext cx="64325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расходов в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году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составит: </a:t>
            </a:r>
          </a:p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536,0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в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2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627,6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alt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87132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A4D35-E686-4832-A699-462A09AC2694}" type="slidenum">
              <a:rPr lang="ru-RU" altLang="ru-RU"/>
              <a:pPr>
                <a:defRPr/>
              </a:pPr>
              <a:t>32</a:t>
            </a:fld>
            <a:endParaRPr lang="ru-RU" altLang="ru-RU"/>
          </a:p>
        </p:txBody>
      </p:sp>
      <p:pic>
        <p:nvPicPr>
          <p:cNvPr id="47107" name="Picture 4" descr="http://onlinevladimir.ru/wp-content/uploads/2015/04/budzhe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6" y="94866"/>
            <a:ext cx="9165996" cy="375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45525" y="3465615"/>
            <a:ext cx="9551323" cy="2868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2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algn="ctr">
              <a:defRPr/>
            </a:pPr>
            <a:endParaRPr lang="ru-RU" sz="72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algn="ctr">
              <a:defRPr/>
            </a:pPr>
            <a:endParaRPr lang="ru-RU" sz="72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algn="ctr">
              <a:defRPr/>
            </a:pPr>
            <a:r>
              <a:rPr lang="ru-RU" sz="7200" b="1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Спасибо </a:t>
            </a:r>
            <a:r>
              <a:rPr lang="ru-RU" sz="72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за внимание</a:t>
            </a:r>
            <a:r>
              <a:rPr lang="ru-RU" sz="7200" b="1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!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Администрация местного самоуправления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Моздокского городского поселения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2023 год.</a:t>
            </a:r>
            <a:endParaRPr lang="ru-RU" sz="3200" b="1" dirty="0">
              <a:solidFill>
                <a:schemeClr val="accent2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9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39184" y="1221317"/>
            <a:ext cx="11808883" cy="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65100"/>
            <a:ext cx="7969251" cy="958851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ru-RU" sz="32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бюджетного процесса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476756575"/>
              </p:ext>
            </p:extLst>
          </p:nvPr>
        </p:nvGraphicFramePr>
        <p:xfrm>
          <a:off x="719403" y="1604797"/>
          <a:ext cx="10273141" cy="4416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9" name="Номер слайда 13"/>
          <p:cNvSpPr txBox="1">
            <a:spLocks/>
          </p:cNvSpPr>
          <p:nvPr/>
        </p:nvSpPr>
        <p:spPr bwMode="auto">
          <a:xfrm>
            <a:off x="11700934" y="-27517"/>
            <a:ext cx="444500" cy="36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fld id="{5FE17858-0718-4B75-8658-2A9EF84EF3A7}" type="slidenum">
              <a:rPr lang="ru-RU" altLang="ru-RU" sz="1867">
                <a:solidFill>
                  <a:srgbClr val="898989"/>
                </a:solidFill>
              </a:rPr>
              <a:pPr algn="r" defTabSz="121917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 sz="1867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4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39184" y="1221317"/>
            <a:ext cx="11808883" cy="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1" y="165101"/>
            <a:ext cx="6625167" cy="10033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lang="ru-RU" sz="3200" b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процесса </a:t>
            </a:r>
          </a:p>
        </p:txBody>
      </p:sp>
      <p:sp>
        <p:nvSpPr>
          <p:cNvPr id="5" name="Овал 4"/>
          <p:cNvSpPr/>
          <p:nvPr/>
        </p:nvSpPr>
        <p:spPr>
          <a:xfrm>
            <a:off x="2829984" y="1788584"/>
            <a:ext cx="6144683" cy="4222749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ru-RU" sz="2400" dirty="0">
              <a:solidFill>
                <a:prstClr val="white"/>
              </a:solidFill>
              <a:latin typeface="Trebuchet MS" panose="020B0603020202020204"/>
            </a:endParaRPr>
          </a:p>
        </p:txBody>
      </p:sp>
      <p:grpSp>
        <p:nvGrpSpPr>
          <p:cNvPr id="12293" name="Группа 5"/>
          <p:cNvGrpSpPr>
            <a:grpSpLocks/>
          </p:cNvGrpSpPr>
          <p:nvPr/>
        </p:nvGrpSpPr>
        <p:grpSpPr bwMode="auto">
          <a:xfrm>
            <a:off x="3020484" y="1403351"/>
            <a:ext cx="2785533" cy="734483"/>
            <a:chOff x="3095624" y="-9"/>
            <a:chExt cx="2089671" cy="55110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095624" y="-9"/>
              <a:ext cx="2089671" cy="551108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3122618" y="26990"/>
              <a:ext cx="2035683" cy="49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5880" tIns="55880" rIns="55880" bIns="55880" anchor="ctr"/>
            <a:lstStyle>
              <a:lvl1pPr defTabSz="488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88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88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88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88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51917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altLang="ru-RU" sz="1467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Глава Моздокского городского поселения</a:t>
              </a:r>
            </a:p>
          </p:txBody>
        </p:sp>
      </p:grpSp>
      <p:grpSp>
        <p:nvGrpSpPr>
          <p:cNvPr id="12294" name="Группа 11"/>
          <p:cNvGrpSpPr>
            <a:grpSpLocks/>
          </p:cNvGrpSpPr>
          <p:nvPr/>
        </p:nvGrpSpPr>
        <p:grpSpPr bwMode="auto">
          <a:xfrm>
            <a:off x="6398685" y="1420284"/>
            <a:ext cx="2787649" cy="734483"/>
            <a:chOff x="4824536" y="720084"/>
            <a:chExt cx="2089671" cy="55110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824536" y="720084"/>
              <a:ext cx="2089671" cy="551108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250029"/>
                <a:satOff val="-1876"/>
                <a:lumOff val="-305"/>
                <a:alphaOff val="0"/>
              </a:schemeClr>
            </a:fillRef>
            <a:effectRef idx="1">
              <a:schemeClr val="accent3">
                <a:hueOff val="1250029"/>
                <a:satOff val="-1876"/>
                <a:lumOff val="-30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6"/>
            <p:cNvSpPr/>
            <p:nvPr/>
          </p:nvSpPr>
          <p:spPr>
            <a:xfrm>
              <a:off x="4851509" y="747083"/>
              <a:ext cx="2035725" cy="49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5880" tIns="55880" rIns="55880" bIns="55880" anchor="ctr"/>
            <a:lstStyle>
              <a:lvl1pPr defTabSz="488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88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88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88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88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51917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altLang="ru-RU" sz="1467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Собрание представителей Моздокского городского поселения</a:t>
              </a:r>
            </a:p>
          </p:txBody>
        </p:sp>
      </p:grpSp>
      <p:grpSp>
        <p:nvGrpSpPr>
          <p:cNvPr id="12295" name="Группа 14"/>
          <p:cNvGrpSpPr>
            <a:grpSpLocks/>
          </p:cNvGrpSpPr>
          <p:nvPr/>
        </p:nvGrpSpPr>
        <p:grpSpPr bwMode="auto">
          <a:xfrm>
            <a:off x="8276167" y="2286000"/>
            <a:ext cx="3073400" cy="1143000"/>
            <a:chOff x="5089880" y="1395763"/>
            <a:chExt cx="2304832" cy="857631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5183534" y="1537114"/>
              <a:ext cx="2088952" cy="551107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500059"/>
                <a:satOff val="-3751"/>
                <a:lumOff val="-610"/>
                <a:alphaOff val="0"/>
              </a:schemeClr>
            </a:fillRef>
            <a:effectRef idx="1">
              <a:schemeClr val="accent3">
                <a:hueOff val="2500059"/>
                <a:satOff val="-3751"/>
                <a:lumOff val="-61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8"/>
            <p:cNvSpPr/>
            <p:nvPr/>
          </p:nvSpPr>
          <p:spPr>
            <a:xfrm>
              <a:off x="5089880" y="1395763"/>
              <a:ext cx="2304832" cy="857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5880" tIns="55880" rIns="55880" bIns="55880" anchor="ctr"/>
            <a:lstStyle>
              <a:lvl1pPr defTabSz="488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88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88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88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88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51917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altLang="ru-RU" sz="1467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Контрольно-счетная комиссия муниципального образования – Моздокское городское поселение</a:t>
              </a:r>
            </a:p>
          </p:txBody>
        </p:sp>
      </p:grpSp>
      <p:grpSp>
        <p:nvGrpSpPr>
          <p:cNvPr id="12296" name="Группа 17"/>
          <p:cNvGrpSpPr>
            <a:grpSpLocks/>
          </p:cNvGrpSpPr>
          <p:nvPr/>
        </p:nvGrpSpPr>
        <p:grpSpPr bwMode="auto">
          <a:xfrm>
            <a:off x="7437967" y="4379384"/>
            <a:ext cx="2785533" cy="734483"/>
            <a:chOff x="5183134" y="2376260"/>
            <a:chExt cx="2089671" cy="551108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183134" y="2376260"/>
              <a:ext cx="2089671" cy="551108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750088"/>
                <a:satOff val="-5627"/>
                <a:lumOff val="-915"/>
                <a:alphaOff val="0"/>
              </a:schemeClr>
            </a:fillRef>
            <a:effectRef idx="1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10"/>
            <p:cNvSpPr/>
            <p:nvPr/>
          </p:nvSpPr>
          <p:spPr>
            <a:xfrm>
              <a:off x="5210129" y="2403259"/>
              <a:ext cx="2035683" cy="49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5880" tIns="55880" rIns="55880" bIns="55880" anchor="ctr"/>
            <a:lstStyle>
              <a:lvl1pPr defTabSz="488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88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88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88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88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51917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altLang="ru-RU" sz="1467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Федерального казначейства по Республики Северная Осетия-Алания</a:t>
              </a:r>
            </a:p>
          </p:txBody>
        </p:sp>
      </p:grpSp>
      <p:grpSp>
        <p:nvGrpSpPr>
          <p:cNvPr id="12297" name="Группа 20"/>
          <p:cNvGrpSpPr>
            <a:grpSpLocks/>
          </p:cNvGrpSpPr>
          <p:nvPr/>
        </p:nvGrpSpPr>
        <p:grpSpPr bwMode="auto">
          <a:xfrm>
            <a:off x="7918451" y="3420534"/>
            <a:ext cx="2785533" cy="734484"/>
            <a:chOff x="4607064" y="3193307"/>
            <a:chExt cx="2089671" cy="551108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4607064" y="3193307"/>
              <a:ext cx="2089671" cy="551108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000117"/>
                <a:satOff val="-7502"/>
                <a:lumOff val="-1220"/>
                <a:alphaOff val="0"/>
              </a:schemeClr>
            </a:fillRef>
            <a:effectRef idx="1">
              <a:schemeClr val="accent3">
                <a:hueOff val="5000117"/>
                <a:satOff val="-7502"/>
                <a:lumOff val="-122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12"/>
            <p:cNvSpPr/>
            <p:nvPr/>
          </p:nvSpPr>
          <p:spPr>
            <a:xfrm>
              <a:off x="4634058" y="3220307"/>
              <a:ext cx="2035683" cy="4971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5880" tIns="55880" rIns="55880" bIns="55880" anchor="ctr"/>
            <a:lstStyle>
              <a:lvl1pPr defTabSz="488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88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88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88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88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51917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altLang="ru-RU" sz="1467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Администрация местного самоуправления Моздокского городского поселения</a:t>
              </a:r>
            </a:p>
          </p:txBody>
        </p:sp>
      </p:grpSp>
      <p:grpSp>
        <p:nvGrpSpPr>
          <p:cNvPr id="12298" name="Группа 23"/>
          <p:cNvGrpSpPr>
            <a:grpSpLocks/>
          </p:cNvGrpSpPr>
          <p:nvPr/>
        </p:nvGrpSpPr>
        <p:grpSpPr bwMode="auto">
          <a:xfrm>
            <a:off x="6189134" y="5469467"/>
            <a:ext cx="2785533" cy="734484"/>
            <a:chOff x="3095624" y="3888428"/>
            <a:chExt cx="2089671" cy="551108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3095624" y="3888428"/>
              <a:ext cx="2089671" cy="551108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250147"/>
                <a:satOff val="-9378"/>
                <a:lumOff val="-1525"/>
                <a:alphaOff val="0"/>
              </a:schemeClr>
            </a:fillRef>
            <a:effectRef idx="1">
              <a:schemeClr val="accent3">
                <a:hueOff val="6250147"/>
                <a:satOff val="-9378"/>
                <a:lumOff val="-152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14"/>
            <p:cNvSpPr/>
            <p:nvPr/>
          </p:nvSpPr>
          <p:spPr>
            <a:xfrm>
              <a:off x="3122619" y="3915428"/>
              <a:ext cx="2035683" cy="4971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anchor="ctr"/>
            <a:lstStyle>
              <a:lvl1pPr defTabSz="355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355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355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355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355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474121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altLang="ru-RU" sz="12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Учреждения Центрального банка РФ, кредитные организации в рамках функций, установленных Бюджетным кодексом РФ</a:t>
              </a:r>
            </a:p>
          </p:txBody>
        </p:sp>
      </p:grpSp>
      <p:grpSp>
        <p:nvGrpSpPr>
          <p:cNvPr id="12299" name="Группа 26"/>
          <p:cNvGrpSpPr>
            <a:grpSpLocks/>
          </p:cNvGrpSpPr>
          <p:nvPr/>
        </p:nvGrpSpPr>
        <p:grpSpPr bwMode="auto">
          <a:xfrm>
            <a:off x="3117851" y="5469467"/>
            <a:ext cx="2785533" cy="734484"/>
            <a:chOff x="1584179" y="3168352"/>
            <a:chExt cx="2089671" cy="551108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584179" y="3168352"/>
              <a:ext cx="2089671" cy="551108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1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16"/>
            <p:cNvSpPr/>
            <p:nvPr/>
          </p:nvSpPr>
          <p:spPr>
            <a:xfrm>
              <a:off x="1611173" y="3195352"/>
              <a:ext cx="2035683" cy="4971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5880" tIns="55880" rIns="55880" bIns="55880" spcCol="1270" anchor="ctr"/>
            <a:lstStyle/>
            <a:p>
              <a:pPr algn="ctr" defTabSz="6222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4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Главный распорядитель,  распорядитель бюджетных средств</a:t>
              </a:r>
            </a:p>
          </p:txBody>
        </p:sp>
      </p:grpSp>
      <p:grpSp>
        <p:nvGrpSpPr>
          <p:cNvPr id="12300" name="Группа 29"/>
          <p:cNvGrpSpPr>
            <a:grpSpLocks/>
          </p:cNvGrpSpPr>
          <p:nvPr/>
        </p:nvGrpSpPr>
        <p:grpSpPr bwMode="auto">
          <a:xfrm>
            <a:off x="1773767" y="4476751"/>
            <a:ext cx="2785533" cy="734483"/>
            <a:chOff x="936131" y="2376265"/>
            <a:chExt cx="2089671" cy="551108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936131" y="2376265"/>
              <a:ext cx="2089671" cy="551108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750205"/>
                <a:satOff val="-13129"/>
                <a:lumOff val="-2135"/>
                <a:alphaOff val="0"/>
              </a:schemeClr>
            </a:fillRef>
            <a:effectRef idx="1">
              <a:schemeClr val="accent3">
                <a:hueOff val="8750205"/>
                <a:satOff val="-13129"/>
                <a:lumOff val="-21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18"/>
            <p:cNvSpPr/>
            <p:nvPr/>
          </p:nvSpPr>
          <p:spPr>
            <a:xfrm>
              <a:off x="963126" y="2403264"/>
              <a:ext cx="2035683" cy="49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5880" tIns="55880" rIns="55880" bIns="55880" spcCol="1270" anchor="ctr"/>
            <a:lstStyle/>
            <a:p>
              <a:pPr algn="ctr" defTabSz="6222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4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Получатели бюджетных средств</a:t>
              </a:r>
            </a:p>
          </p:txBody>
        </p:sp>
      </p:grpSp>
      <p:grpSp>
        <p:nvGrpSpPr>
          <p:cNvPr id="12301" name="Группа 32"/>
          <p:cNvGrpSpPr>
            <a:grpSpLocks/>
          </p:cNvGrpSpPr>
          <p:nvPr/>
        </p:nvGrpSpPr>
        <p:grpSpPr bwMode="auto">
          <a:xfrm>
            <a:off x="1198034" y="3357034"/>
            <a:ext cx="2785533" cy="734484"/>
            <a:chOff x="1222688" y="1465117"/>
            <a:chExt cx="2089671" cy="551108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222688" y="1465117"/>
              <a:ext cx="2089671" cy="551108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0000235"/>
                <a:satOff val="-15004"/>
                <a:lumOff val="-2440"/>
                <a:alphaOff val="0"/>
              </a:schemeClr>
            </a:fillRef>
            <a:effectRef idx="1">
              <a:schemeClr val="accent3">
                <a:hueOff val="10000235"/>
                <a:satOff val="-15004"/>
                <a:lumOff val="-244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20"/>
            <p:cNvSpPr/>
            <p:nvPr/>
          </p:nvSpPr>
          <p:spPr>
            <a:xfrm>
              <a:off x="1249683" y="1492117"/>
              <a:ext cx="2035683" cy="4971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4741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4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Главные администраторы (администраторы) доходов бюджета</a:t>
              </a:r>
            </a:p>
          </p:txBody>
        </p:sp>
      </p:grpSp>
      <p:sp>
        <p:nvSpPr>
          <p:cNvPr id="39" name="Скругленный прямоугольник 14"/>
          <p:cNvSpPr/>
          <p:nvPr/>
        </p:nvSpPr>
        <p:spPr>
          <a:xfrm>
            <a:off x="4749801" y="3035300"/>
            <a:ext cx="2400300" cy="14414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0640" tIns="40640" rIns="40640" bIns="40640" anchor="ctr"/>
          <a:lstStyle>
            <a:lvl1pPr defTabSz="355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55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55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55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55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74121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бюджетного процесса </a:t>
            </a:r>
          </a:p>
        </p:txBody>
      </p:sp>
      <p:sp>
        <p:nvSpPr>
          <p:cNvPr id="12303" name="Номер слайда 13"/>
          <p:cNvSpPr txBox="1">
            <a:spLocks/>
          </p:cNvSpPr>
          <p:nvPr/>
        </p:nvSpPr>
        <p:spPr bwMode="auto">
          <a:xfrm>
            <a:off x="11700934" y="-27517"/>
            <a:ext cx="444500" cy="36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fld id="{24F65A35-A6B8-401D-8CC1-48F4049D538A}" type="slidenum">
              <a:rPr lang="ru-RU" altLang="ru-RU" sz="1867">
                <a:solidFill>
                  <a:srgbClr val="898989"/>
                </a:solidFill>
              </a:rPr>
              <a:pPr algn="r" defTabSz="121917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 sz="1867" dirty="0">
              <a:solidFill>
                <a:srgbClr val="898989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00667" y="2226734"/>
            <a:ext cx="2865967" cy="867833"/>
          </a:xfrm>
          <a:prstGeom prst="roundRect">
            <a:avLst>
              <a:gd name="adj" fmla="val 11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67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администраторы (администраторы) источников финансирования дефицита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289591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39184" y="1221317"/>
            <a:ext cx="11808883" cy="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39184" y="165101"/>
            <a:ext cx="11523133" cy="1003300"/>
          </a:xfrm>
        </p:spPr>
        <p:txBody>
          <a:bodyPr/>
          <a:lstStyle/>
          <a:p>
            <a:pPr algn="ctr" eaLnBrk="1" hangingPunct="1"/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составления проекта бюджета муниципального образования – Моздокское городское поселение</a:t>
            </a:r>
          </a:p>
        </p:txBody>
      </p:sp>
      <p:sp>
        <p:nvSpPr>
          <p:cNvPr id="13316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1603567" y="67733"/>
            <a:ext cx="444500" cy="3661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316EA174-EBDF-4E2C-9B0B-BA8B515C9212}" type="slidenum">
              <a:rPr lang="ru-RU" altLang="ru-RU" sz="1867">
                <a:solidFill>
                  <a:srgbClr val="898989"/>
                </a:solidFill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 sz="1867" dirty="0">
              <a:solidFill>
                <a:srgbClr val="898989"/>
              </a:solidFill>
            </a:endParaRPr>
          </a:p>
        </p:txBody>
      </p:sp>
      <p:graphicFrame>
        <p:nvGraphicFramePr>
          <p:cNvPr id="13375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605229"/>
              </p:ext>
            </p:extLst>
          </p:nvPr>
        </p:nvGraphicFramePr>
        <p:xfrm>
          <a:off x="334433" y="1411818"/>
          <a:ext cx="11523136" cy="5456299"/>
        </p:xfrm>
        <a:graphic>
          <a:graphicData uri="http://schemas.openxmlformats.org/drawingml/2006/table">
            <a:tbl>
              <a:tblPr/>
              <a:tblGrid>
                <a:gridCol w="2880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7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9" marR="121929" marT="60979" marB="60979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</a:t>
                      </a:r>
                    </a:p>
                  </a:txBody>
                  <a:tcPr marL="121929" marR="121929" marT="60979" marB="60979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Рассмотрение</a:t>
                      </a:r>
                    </a:p>
                  </a:txBody>
                  <a:tcPr marL="121929" marR="121929" marT="60979" marB="60979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(одобрение)</a:t>
                      </a:r>
                    </a:p>
                  </a:txBody>
                  <a:tcPr marL="121929" marR="121929" marT="60979" marB="60979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программы</a:t>
                      </a:r>
                    </a:p>
                  </a:txBody>
                  <a:tcPr marL="121929" marR="121929" marT="60979" marB="60979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июль-август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(АМС, подведомственные учреждения)</a:t>
                      </a:r>
                    </a:p>
                  </a:txBody>
                  <a:tcPr marL="121929" marR="121929" marT="60979" marB="60979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(АМС)</a:t>
                      </a:r>
                    </a:p>
                  </a:txBody>
                  <a:tcPr marL="121929" marR="121929" marT="60979" marB="60979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(АМС)</a:t>
                      </a:r>
                    </a:p>
                  </a:txBody>
                  <a:tcPr marL="121929" marR="121929" marT="60979" marB="60979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доходов</a:t>
                      </a:r>
                    </a:p>
                  </a:txBody>
                  <a:tcPr marL="121929" marR="121929" marT="60979" marB="60979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(АМС)</a:t>
                      </a:r>
                    </a:p>
                  </a:txBody>
                  <a:tcPr marL="121929" marR="121929" marT="60979" marB="60979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 – сентябрь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(АМС)</a:t>
                      </a:r>
                    </a:p>
                  </a:txBody>
                  <a:tcPr marL="121929" marR="121929" marT="60979" marB="60979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01 сентября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(АМС)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9" marR="121929" marT="60979" marB="60979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социально-экономического развития</a:t>
                      </a:r>
                    </a:p>
                  </a:txBody>
                  <a:tcPr marL="121929" marR="121929" marT="60979" marB="60979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июнь-август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(АМС)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9" marR="121929" marT="60979" marB="60979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сентябрь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(АМС)</a:t>
                      </a:r>
                    </a:p>
                  </a:txBody>
                  <a:tcPr marL="121929" marR="121929" marT="60979" marB="60979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октябрь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(АМС)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9" marR="121929" marT="60979" marB="60979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Бюджетная и налоговая политика</a:t>
                      </a:r>
                    </a:p>
                  </a:txBody>
                  <a:tcPr marL="121929" marR="121929" marT="60979" marB="60979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(АМС)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9" marR="121929" marT="60979" marB="60979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(АМС)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9" marR="121929" marT="60979" marB="60979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(АМС)</a:t>
                      </a:r>
                    </a:p>
                  </a:txBody>
                  <a:tcPr marL="121929" marR="121929" marT="60979" marB="60979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  бюджета</a:t>
                      </a:r>
                    </a:p>
                  </a:txBody>
                  <a:tcPr marL="121929" marR="121929" marT="60979" marB="60979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(АМС)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9" marR="121929" marT="60979" marB="60979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ноябрь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(Собрание представителей МГП)</a:t>
                      </a:r>
                    </a:p>
                  </a:txBody>
                  <a:tcPr marL="121929" marR="121929" marT="60979" marB="60979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15 ноября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(Собрание представителей МГП)</a:t>
                      </a:r>
                    </a:p>
                  </a:txBody>
                  <a:tcPr marL="121929" marR="121929" marT="60979" marB="60979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262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решения о бюджете</a:t>
                      </a:r>
                    </a:p>
                  </a:txBody>
                  <a:tcPr marL="121929" marR="121929" marT="60979" marB="60979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(АМС)</a:t>
                      </a:r>
                    </a:p>
                  </a:txBody>
                  <a:tcPr marL="121929" marR="121929" marT="60979" marB="60979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ноябрь-декабрь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(Собрание представителей МГП)</a:t>
                      </a:r>
                    </a:p>
                  </a:txBody>
                  <a:tcPr marL="121929" marR="121929" marT="60979" marB="60979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декабрь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(Собрание представителей МГП)</a:t>
                      </a:r>
                    </a:p>
                  </a:txBody>
                  <a:tcPr marL="121929" marR="121929" marT="60979" marB="60979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6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184" y="67733"/>
            <a:ext cx="11523133" cy="1153584"/>
          </a:xfrm>
        </p:spPr>
        <p:txBody>
          <a:bodyPr/>
          <a:lstStyle/>
          <a:p>
            <a:pPr algn="ctr" eaLnBrk="1" hangingPunct="1"/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составления проекта бюджета </a:t>
            </a:r>
            <a:b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- Моздокское городское поселение </a:t>
            </a:r>
            <a:b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2023–2025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334433" y="1316568"/>
            <a:ext cx="11618384" cy="542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17550" indent="-541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56709" indent="-721766" defTabSz="121917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anose="05000000000000000000" pitchFamily="2" charset="2"/>
              <a:buAutoNum type="arabicPeriod"/>
            </a:pPr>
            <a:r>
              <a:rPr lang="ru-RU" altLang="ru-RU" sz="213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послания Президента Российской Федерации Федеральному Собранию Российской Федерации, определяющих бюджетную политику (требования к бюджету политике) в РФ</a:t>
            </a:r>
          </a:p>
          <a:p>
            <a:pPr marL="956709" indent="-721766" defTabSz="121917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anose="05000000000000000000" pitchFamily="2" charset="2"/>
              <a:buAutoNum type="arabicPeriod"/>
            </a:pPr>
            <a:endParaRPr lang="ru-RU" altLang="ru-RU" sz="2133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6709" indent="-721766" defTabSz="121917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anose="05000000000000000000" pitchFamily="2" charset="2"/>
              <a:buAutoNum type="arabicPeriod"/>
            </a:pPr>
            <a:r>
              <a:rPr lang="ru-RU" altLang="ru-RU" sz="213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 и основные направления налоговой политики муниципального образования – Моздокское городское поселение</a:t>
            </a:r>
          </a:p>
          <a:p>
            <a:pPr marL="956709" indent="-721766" defTabSz="121917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anose="05000000000000000000" pitchFamily="2" charset="2"/>
              <a:buAutoNum type="arabicPeriod"/>
            </a:pPr>
            <a:endParaRPr lang="ru-RU" altLang="ru-RU" sz="2133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6709" indent="-721766" defTabSz="121917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anose="05000000000000000000" pitchFamily="2" charset="2"/>
              <a:buAutoNum type="arabicPeriod"/>
            </a:pPr>
            <a:r>
              <a:rPr lang="ru-RU" altLang="ru-RU" sz="213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СЭР муниципального образования – Моздокское городское поселение</a:t>
            </a:r>
          </a:p>
          <a:p>
            <a:pPr marL="956709" indent="-721766" defTabSz="121917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anose="05000000000000000000" pitchFamily="2" charset="2"/>
              <a:buAutoNum type="arabicPeriod"/>
            </a:pPr>
            <a:endParaRPr lang="ru-RU" altLang="ru-RU" sz="2133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6709" indent="-721766" defTabSz="121917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anose="05000000000000000000" pitchFamily="2" charset="2"/>
              <a:buAutoNum type="arabicPeriod"/>
            </a:pPr>
            <a:r>
              <a:rPr lang="ru-RU" altLang="ru-RU" sz="213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прогноз (проект бюджетного прогноза, проект изменений бюджетного прогноза) на долгосрочный период</a:t>
            </a:r>
          </a:p>
          <a:p>
            <a:pPr marL="956709" indent="-721766" defTabSz="121917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anose="05000000000000000000" pitchFamily="2" charset="2"/>
              <a:buAutoNum type="arabicPeriod"/>
            </a:pPr>
            <a:endParaRPr lang="ru-RU" altLang="ru-RU" sz="2133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6709" indent="-721766" defTabSz="121917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anose="05000000000000000000" pitchFamily="2" charset="2"/>
              <a:buAutoNum type="arabicPeriod"/>
            </a:pPr>
            <a:r>
              <a:rPr lang="ru-RU" altLang="ru-RU" sz="213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муниципального образования- Моздокское городское поселение, проекты изменений указанных программ</a:t>
            </a:r>
          </a:p>
          <a:p>
            <a:pPr marL="956709" indent="-721766" defTabSz="121917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anose="05000000000000000000" pitchFamily="2" charset="2"/>
              <a:buAutoNum type="arabicPeriod"/>
            </a:pPr>
            <a:endParaRPr lang="ru-RU" altLang="ru-RU" sz="2400" b="1" dirty="0">
              <a:solidFill>
                <a:srgbClr val="000000"/>
              </a:solidFill>
            </a:endParaRPr>
          </a:p>
          <a:p>
            <a:pPr marL="956709" indent="-721766" defTabSz="121917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anose="05000000000000000000" pitchFamily="2" charset="2"/>
              <a:buAutoNum type="arabicPeriod"/>
            </a:pPr>
            <a:endParaRPr lang="ru-RU" altLang="ru-RU" sz="2400" dirty="0">
              <a:solidFill>
                <a:srgbClr val="00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34434" y="1316567"/>
            <a:ext cx="11808884" cy="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Номер слайда 13"/>
          <p:cNvSpPr txBox="1">
            <a:spLocks/>
          </p:cNvSpPr>
          <p:nvPr/>
        </p:nvSpPr>
        <p:spPr bwMode="auto">
          <a:xfrm>
            <a:off x="11700934" y="-27517"/>
            <a:ext cx="444500" cy="36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fld id="{2A2E05BF-05C2-4245-8041-C4FD88B31FB0}" type="slidenum">
              <a:rPr lang="ru-RU" altLang="ru-RU" sz="1867">
                <a:solidFill>
                  <a:srgbClr val="898989"/>
                </a:solidFill>
              </a:rPr>
              <a:pPr algn="r" defTabSz="121917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 sz="1867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 txBox="1">
            <a:spLocks noChangeAspect="1" noChangeArrowheads="1"/>
          </p:cNvSpPr>
          <p:nvPr/>
        </p:nvSpPr>
        <p:spPr>
          <a:xfrm>
            <a:off x="1935442" y="2288903"/>
            <a:ext cx="8352367" cy="1640416"/>
          </a:xfrm>
          <a:prstGeom prst="rect">
            <a:avLst/>
          </a:prstGeom>
          <a:noFill/>
        </p:spPr>
        <p:txBody>
          <a:bodyPr/>
          <a:lstStyle/>
          <a:p>
            <a:pPr algn="ctr" defTabSz="1219170" eaLnBrk="0" hangingPunct="0">
              <a:defRPr/>
            </a:pPr>
            <a:r>
              <a:rPr lang="ru-RU" sz="4000" b="1" kern="0" dirty="0">
                <a:solidFill>
                  <a:srgbClr val="2D2D8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показатели, </a:t>
            </a:r>
          </a:p>
          <a:p>
            <a:pPr algn="ctr" defTabSz="1219170" eaLnBrk="0" hangingPunct="0">
              <a:defRPr/>
            </a:pPr>
            <a:r>
              <a:rPr lang="ru-RU" sz="4000" b="1" kern="0" dirty="0">
                <a:solidFill>
                  <a:srgbClr val="2D2D8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положенные в основу проекта бюджета</a:t>
            </a:r>
            <a:endParaRPr lang="ru-RU" sz="4000" b="1" i="1" kern="0" dirty="0">
              <a:solidFill>
                <a:srgbClr val="2D2D8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7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1676837" y="2345464"/>
            <a:ext cx="8640233" cy="2025649"/>
          </a:xfrm>
          <a:prstGeom prst="rect">
            <a:avLst/>
          </a:prstGeom>
          <a:noFill/>
        </p:spPr>
        <p:txBody>
          <a:bodyPr/>
          <a:lstStyle/>
          <a:p>
            <a:pPr algn="ctr" defTabSz="1219170" eaLnBrk="0" hangingPunct="0">
              <a:defRPr/>
            </a:pPr>
            <a:r>
              <a:rPr lang="ru-RU" sz="4000" b="1" kern="0" dirty="0">
                <a:solidFill>
                  <a:srgbClr val="2D2D8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</a:t>
            </a:r>
          </a:p>
          <a:p>
            <a:pPr algn="ctr" defTabSz="1219170" eaLnBrk="0" hangingPunct="0">
              <a:defRPr/>
            </a:pPr>
            <a:r>
              <a:rPr lang="ru-RU" sz="4000" b="1" kern="0" dirty="0">
                <a:solidFill>
                  <a:srgbClr val="2D2D8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и налоговой политики</a:t>
            </a:r>
            <a:endParaRPr lang="ru-RU" sz="4000" b="1" i="1" kern="0" dirty="0">
              <a:solidFill>
                <a:srgbClr val="2D2D8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09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10.xml><?xml version="1.0" encoding="utf-8"?>
<a:theme xmlns:a="http://schemas.openxmlformats.org/drawingml/2006/main" name="9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11.xml><?xml version="1.0" encoding="utf-8"?>
<a:theme xmlns:a="http://schemas.openxmlformats.org/drawingml/2006/main" name="10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12.xml><?xml version="1.0" encoding="utf-8"?>
<a:theme xmlns:a="http://schemas.openxmlformats.org/drawingml/2006/main" name="1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13.xml><?xml version="1.0" encoding="utf-8"?>
<a:theme xmlns:a="http://schemas.openxmlformats.org/drawingml/2006/main" name="12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2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3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5.xml><?xml version="1.0" encoding="utf-8"?>
<a:theme xmlns:a="http://schemas.openxmlformats.org/drawingml/2006/main" name="4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6.xml><?xml version="1.0" encoding="utf-8"?>
<a:theme xmlns:a="http://schemas.openxmlformats.org/drawingml/2006/main" name="5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7.xml><?xml version="1.0" encoding="utf-8"?>
<a:theme xmlns:a="http://schemas.openxmlformats.org/drawingml/2006/main" name="6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8.xml><?xml version="1.0" encoding="utf-8"?>
<a:theme xmlns:a="http://schemas.openxmlformats.org/drawingml/2006/main" name="7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9.xml><?xml version="1.0" encoding="utf-8"?>
<a:theme xmlns:a="http://schemas.openxmlformats.org/drawingml/2006/main" name="8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4997</TotalTime>
  <Words>2250</Words>
  <Application>Microsoft Office PowerPoint</Application>
  <PresentationFormat>Широкоэкранный</PresentationFormat>
  <Paragraphs>480</Paragraphs>
  <Slides>32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13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56" baseType="lpstr">
      <vt:lpstr>Arial</vt:lpstr>
      <vt:lpstr>Calibri</vt:lpstr>
      <vt:lpstr>Monotype Corsiva</vt:lpstr>
      <vt:lpstr>Tahoma</vt:lpstr>
      <vt:lpstr>Times New Roman</vt:lpstr>
      <vt:lpstr>Trebuchet MS</vt:lpstr>
      <vt:lpstr>Wingdings</vt:lpstr>
      <vt:lpstr>Wingdings 3</vt:lpstr>
      <vt:lpstr>Аспект</vt:lpstr>
      <vt:lpstr>1_Аспект</vt:lpstr>
      <vt:lpstr>2_Аспект</vt:lpstr>
      <vt:lpstr>3_Аспект</vt:lpstr>
      <vt:lpstr>4_Аспект</vt:lpstr>
      <vt:lpstr>5_Аспект</vt:lpstr>
      <vt:lpstr>6_Аспект</vt:lpstr>
      <vt:lpstr>7_Аспект</vt:lpstr>
      <vt:lpstr>8_Аспект</vt:lpstr>
      <vt:lpstr>9_Аспект</vt:lpstr>
      <vt:lpstr>10_Аспект</vt:lpstr>
      <vt:lpstr>11_Аспект</vt:lpstr>
      <vt:lpstr>12_Аспект</vt:lpstr>
      <vt:lpstr>Диаграмма</vt:lpstr>
      <vt:lpstr>Chart</vt:lpstr>
      <vt:lpstr>Лист</vt:lpstr>
      <vt:lpstr>Презентация PowerPoint</vt:lpstr>
      <vt:lpstr>Презентация PowerPoint</vt:lpstr>
      <vt:lpstr>Презентация PowerPoint</vt:lpstr>
      <vt:lpstr>Основные этапы бюджетного процесса</vt:lpstr>
      <vt:lpstr>Участники бюджетного процесса </vt:lpstr>
      <vt:lpstr>Основные этапы составления проекта бюджета муниципального образования – Моздокское городское поселение</vt:lpstr>
      <vt:lpstr>Основа составления проекта бюджета  муниципального образования - Моздокское городское поселение  на 2023–2025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доходов бюджета МО МГП в 2023 году</vt:lpstr>
      <vt:lpstr>Доходы бюджета МО МГП на 2023– 2025 годы</vt:lpstr>
      <vt:lpstr>Презентация PowerPoint</vt:lpstr>
      <vt:lpstr>Основные принципы и подходы к формированию расходов бюджета</vt:lpstr>
      <vt:lpstr>Основные подходы по формированию расходной части  бюджета муниципального образования-Моздокское городское поселение на 2023 год и  плановый период 2024-2025 годов</vt:lpstr>
      <vt:lpstr>Презентация PowerPoint</vt:lpstr>
      <vt:lpstr>Перечень муниципальных программ Моздокского городского поселения </vt:lpstr>
      <vt:lpstr> Расходы бюджета в 2023 году в разрезе разделов классификации расходов бюджета</vt:lpstr>
      <vt:lpstr>    Расходы бюджета в 2024-2025 г. г. в разрезе разделов классификации расходов бюджета</vt:lpstr>
      <vt:lpstr>Расходы на общегосударственные вопросы в 2023 году 36 467,0 тыс. рублей</vt:lpstr>
      <vt:lpstr>Расходы на национальную безопасность и правоохранительную деятельность в 2023 году 2 485,2 тыс. рублей</vt:lpstr>
      <vt:lpstr>Расходы на национальную экономику на 2023 год </vt:lpstr>
      <vt:lpstr>Расходы на ЖКХ на 2023 год осуществляются в рамках муниципальной программы «ЖКХ и городское хозяйство в МГП» 102 047,3 тыс. рублей</vt:lpstr>
      <vt:lpstr>Презентация PowerPoint</vt:lpstr>
      <vt:lpstr>Презентация PowerPoint</vt:lpstr>
      <vt:lpstr>Расходы на социальную политику на 2023 год осуществляются в рамках муниципальной программы «Социальная политика МО МГП» 4 672,6 тыс. рублей</vt:lpstr>
      <vt:lpstr>Расходы в 2023 году на физическую культуру и спорт осуществляются в рамках муниципальной программы «Молодежь Моздока» - 2 469,3 тыс. рублей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225</cp:revision>
  <dcterms:created xsi:type="dcterms:W3CDTF">2022-05-13T09:19:43Z</dcterms:created>
  <dcterms:modified xsi:type="dcterms:W3CDTF">2023-06-01T07:50:03Z</dcterms:modified>
</cp:coreProperties>
</file>